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48"/>
  </p:notesMasterIdLst>
  <p:sldIdLst>
    <p:sldId id="256" r:id="rId2"/>
    <p:sldId id="301" r:id="rId3"/>
    <p:sldId id="257" r:id="rId4"/>
    <p:sldId id="258" r:id="rId5"/>
    <p:sldId id="259" r:id="rId6"/>
    <p:sldId id="260" r:id="rId7"/>
    <p:sldId id="261" r:id="rId8"/>
    <p:sldId id="262" r:id="rId9"/>
    <p:sldId id="263" r:id="rId10"/>
    <p:sldId id="292" r:id="rId11"/>
    <p:sldId id="264" r:id="rId12"/>
    <p:sldId id="265" r:id="rId13"/>
    <p:sldId id="266" r:id="rId14"/>
    <p:sldId id="267" r:id="rId15"/>
    <p:sldId id="296" r:id="rId16"/>
    <p:sldId id="291" r:id="rId17"/>
    <p:sldId id="297" r:id="rId18"/>
    <p:sldId id="268" r:id="rId19"/>
    <p:sldId id="269" r:id="rId20"/>
    <p:sldId id="270" r:id="rId21"/>
    <p:sldId id="271" r:id="rId22"/>
    <p:sldId id="272" r:id="rId23"/>
    <p:sldId id="298" r:id="rId24"/>
    <p:sldId id="273" r:id="rId25"/>
    <p:sldId id="274" r:id="rId26"/>
    <p:sldId id="275" r:id="rId27"/>
    <p:sldId id="276" r:id="rId28"/>
    <p:sldId id="299" r:id="rId29"/>
    <p:sldId id="277" r:id="rId30"/>
    <p:sldId id="278" r:id="rId31"/>
    <p:sldId id="279" r:id="rId32"/>
    <p:sldId id="300" r:id="rId33"/>
    <p:sldId id="294" r:id="rId34"/>
    <p:sldId id="293" r:id="rId35"/>
    <p:sldId id="281" r:id="rId36"/>
    <p:sldId id="295" r:id="rId37"/>
    <p:sldId id="280" r:id="rId38"/>
    <p:sldId id="282" r:id="rId39"/>
    <p:sldId id="283" r:id="rId40"/>
    <p:sldId id="284" r:id="rId41"/>
    <p:sldId id="285" r:id="rId42"/>
    <p:sldId id="286" r:id="rId43"/>
    <p:sldId id="287" r:id="rId44"/>
    <p:sldId id="288" r:id="rId45"/>
    <p:sldId id="289" r:id="rId46"/>
    <p:sldId id="290" r:id="rId47"/>
  </p:sldIdLst>
  <p:sldSz cx="9144000" cy="5143500" type="screen16x9"/>
  <p:notesSz cx="6858000" cy="92392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725" userDrawn="1">
          <p15:clr>
            <a:srgbClr val="A4A3A4"/>
          </p15:clr>
        </p15:guide>
        <p15:guide id="2" pos="264" userDrawn="1">
          <p15:clr>
            <a:srgbClr val="A4A3A4"/>
          </p15:clr>
        </p15:guide>
        <p15:guide id="3" pos="5544" userDrawn="1">
          <p15:clr>
            <a:srgbClr val="A4A3A4"/>
          </p15:clr>
        </p15:guide>
        <p15:guide id="4" pos="203" userDrawn="1">
          <p15:clr>
            <a:srgbClr val="A4A3A4"/>
          </p15:clr>
        </p15:guide>
        <p15:guide id="5" orient="horz" pos="1668" userDrawn="1">
          <p15:clr>
            <a:srgbClr val="A4A3A4"/>
          </p15:clr>
        </p15:guide>
        <p15:guide id="6" orient="horz" pos="31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Xinyu Liu"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1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289"/>
    <p:restoredTop sz="92954"/>
  </p:normalViewPr>
  <p:slideViewPr>
    <p:cSldViewPr snapToGrid="0">
      <p:cViewPr varScale="1">
        <p:scale>
          <a:sx n="151" d="100"/>
          <a:sy n="151" d="100"/>
        </p:scale>
        <p:origin x="200" y="504"/>
      </p:cViewPr>
      <p:guideLst>
        <p:guide orient="horz" pos="725"/>
        <p:guide pos="264"/>
        <p:guide pos="5544"/>
        <p:guide pos="203"/>
        <p:guide orient="horz" pos="1668"/>
        <p:guide orient="horz" pos="31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B50008D-D58E-4490-80AC-16C42DFEC816}"/>
    <pc:docChg chg="addSld modSld sldOrd">
      <pc:chgData name="" userId="" providerId="" clId="Web-{2B50008D-D58E-4490-80AC-16C42DFEC816}" dt="2019-05-07T06:43:57.950" v="417" actId="20577"/>
      <pc:docMkLst>
        <pc:docMk/>
      </pc:docMkLst>
      <pc:sldChg chg="addSp modSp">
        <pc:chgData name="" userId="" providerId="" clId="Web-{2B50008D-D58E-4490-80AC-16C42DFEC816}" dt="2019-05-07T05:46:02.990" v="20" actId="1076"/>
        <pc:sldMkLst>
          <pc:docMk/>
          <pc:sldMk cId="0" sldId="256"/>
        </pc:sldMkLst>
        <pc:spChg chg="add mod">
          <ac:chgData name="" userId="" providerId="" clId="Web-{2B50008D-D58E-4490-80AC-16C42DFEC816}" dt="2019-05-07T05:46:02.990" v="20" actId="1076"/>
          <ac:spMkLst>
            <pc:docMk/>
            <pc:sldMk cId="0" sldId="256"/>
            <ac:spMk id="2" creationId="{2693F51E-1803-4D32-B60D-E1AC5B799BD6}"/>
          </ac:spMkLst>
        </pc:spChg>
        <pc:spChg chg="mod">
          <ac:chgData name="" userId="" providerId="" clId="Web-{2B50008D-D58E-4490-80AC-16C42DFEC816}" dt="2019-05-07T05:45:52.802" v="19" actId="1076"/>
          <ac:spMkLst>
            <pc:docMk/>
            <pc:sldMk cId="0" sldId="256"/>
            <ac:spMk id="92" creationId="{00000000-0000-0000-0000-000000000000}"/>
          </ac:spMkLst>
        </pc:spChg>
      </pc:sldChg>
      <pc:sldChg chg="modSp">
        <pc:chgData name="" userId="" providerId="" clId="Web-{2B50008D-D58E-4490-80AC-16C42DFEC816}" dt="2019-05-07T05:47:51.212" v="57" actId="20577"/>
        <pc:sldMkLst>
          <pc:docMk/>
          <pc:sldMk cId="0" sldId="257"/>
        </pc:sldMkLst>
        <pc:spChg chg="mod">
          <ac:chgData name="" userId="" providerId="" clId="Web-{2B50008D-D58E-4490-80AC-16C42DFEC816}" dt="2019-05-07T05:47:51.212" v="57" actId="20577"/>
          <ac:spMkLst>
            <pc:docMk/>
            <pc:sldMk cId="0" sldId="257"/>
            <ac:spMk id="98" creationId="{00000000-0000-0000-0000-000000000000}"/>
          </ac:spMkLst>
        </pc:spChg>
      </pc:sldChg>
      <pc:sldChg chg="modSp">
        <pc:chgData name="" userId="" providerId="" clId="Web-{2B50008D-D58E-4490-80AC-16C42DFEC816}" dt="2019-05-07T05:54:53.166" v="85" actId="20577"/>
        <pc:sldMkLst>
          <pc:docMk/>
          <pc:sldMk cId="0" sldId="258"/>
        </pc:sldMkLst>
        <pc:spChg chg="mod">
          <ac:chgData name="" userId="" providerId="" clId="Web-{2B50008D-D58E-4490-80AC-16C42DFEC816}" dt="2019-05-07T05:54:00.508" v="80" actId="20577"/>
          <ac:spMkLst>
            <pc:docMk/>
            <pc:sldMk cId="0" sldId="258"/>
            <ac:spMk id="105" creationId="{00000000-0000-0000-0000-000000000000}"/>
          </ac:spMkLst>
        </pc:spChg>
        <pc:spChg chg="mod">
          <ac:chgData name="" userId="" providerId="" clId="Web-{2B50008D-D58E-4490-80AC-16C42DFEC816}" dt="2019-05-07T05:54:53.166" v="85" actId="20577"/>
          <ac:spMkLst>
            <pc:docMk/>
            <pc:sldMk cId="0" sldId="258"/>
            <ac:spMk id="106" creationId="{00000000-0000-0000-0000-000000000000}"/>
          </ac:spMkLst>
        </pc:spChg>
      </pc:sldChg>
      <pc:sldChg chg="modSp">
        <pc:chgData name="" userId="" providerId="" clId="Web-{2B50008D-D58E-4490-80AC-16C42DFEC816}" dt="2019-05-07T05:57:03.936" v="125" actId="20577"/>
        <pc:sldMkLst>
          <pc:docMk/>
          <pc:sldMk cId="0" sldId="259"/>
        </pc:sldMkLst>
        <pc:spChg chg="mod">
          <ac:chgData name="" userId="" providerId="" clId="Web-{2B50008D-D58E-4490-80AC-16C42DFEC816}" dt="2019-05-07T05:57:03.936" v="125" actId="20577"/>
          <ac:spMkLst>
            <pc:docMk/>
            <pc:sldMk cId="0" sldId="259"/>
            <ac:spMk id="113" creationId="{00000000-0000-0000-0000-000000000000}"/>
          </ac:spMkLst>
        </pc:spChg>
      </pc:sldChg>
      <pc:sldChg chg="modSp">
        <pc:chgData name="" userId="" providerId="" clId="Web-{2B50008D-D58E-4490-80AC-16C42DFEC816}" dt="2019-05-07T06:01:23.460" v="143" actId="20577"/>
        <pc:sldMkLst>
          <pc:docMk/>
          <pc:sldMk cId="0" sldId="261"/>
        </pc:sldMkLst>
        <pc:spChg chg="mod">
          <ac:chgData name="" userId="" providerId="" clId="Web-{2B50008D-D58E-4490-80AC-16C42DFEC816}" dt="2019-05-07T06:01:23.460" v="143" actId="20577"/>
          <ac:spMkLst>
            <pc:docMk/>
            <pc:sldMk cId="0" sldId="261"/>
            <ac:spMk id="126" creationId="{00000000-0000-0000-0000-000000000000}"/>
          </ac:spMkLst>
        </pc:spChg>
      </pc:sldChg>
      <pc:sldChg chg="modSp">
        <pc:chgData name="" userId="" providerId="" clId="Web-{2B50008D-D58E-4490-80AC-16C42DFEC816}" dt="2019-05-07T06:16:52.369" v="243" actId="1076"/>
        <pc:sldMkLst>
          <pc:docMk/>
          <pc:sldMk cId="0" sldId="263"/>
        </pc:sldMkLst>
        <pc:picChg chg="mod">
          <ac:chgData name="" userId="" providerId="" clId="Web-{2B50008D-D58E-4490-80AC-16C42DFEC816}" dt="2019-05-07T06:16:52.369" v="243" actId="1076"/>
          <ac:picMkLst>
            <pc:docMk/>
            <pc:sldMk cId="0" sldId="263"/>
            <ac:picMk id="139" creationId="{00000000-0000-0000-0000-000000000000}"/>
          </ac:picMkLst>
        </pc:picChg>
        <pc:picChg chg="mod">
          <ac:chgData name="" userId="" providerId="" clId="Web-{2B50008D-D58E-4490-80AC-16C42DFEC816}" dt="2019-05-07T06:16:51.103" v="242" actId="1076"/>
          <ac:picMkLst>
            <pc:docMk/>
            <pc:sldMk cId="0" sldId="263"/>
            <ac:picMk id="140" creationId="{00000000-0000-0000-0000-000000000000}"/>
          </ac:picMkLst>
        </pc:picChg>
      </pc:sldChg>
      <pc:sldChg chg="modSp">
        <pc:chgData name="" userId="" providerId="" clId="Web-{2B50008D-D58E-4490-80AC-16C42DFEC816}" dt="2019-05-07T06:02:27.665" v="145" actId="14100"/>
        <pc:sldMkLst>
          <pc:docMk/>
          <pc:sldMk cId="0" sldId="264"/>
        </pc:sldMkLst>
        <pc:spChg chg="mod">
          <ac:chgData name="" userId="" providerId="" clId="Web-{2B50008D-D58E-4490-80AC-16C42DFEC816}" dt="2019-05-07T06:02:27.665" v="145" actId="14100"/>
          <ac:spMkLst>
            <pc:docMk/>
            <pc:sldMk cId="0" sldId="264"/>
            <ac:spMk id="147" creationId="{00000000-0000-0000-0000-000000000000}"/>
          </ac:spMkLst>
        </pc:spChg>
        <pc:cxnChg chg="mod">
          <ac:chgData name="" userId="" providerId="" clId="Web-{2B50008D-D58E-4490-80AC-16C42DFEC816}" dt="2019-05-07T06:02:08.102" v="144" actId="1076"/>
          <ac:cxnSpMkLst>
            <pc:docMk/>
            <pc:sldMk cId="0" sldId="264"/>
            <ac:cxnSpMk id="149" creationId="{00000000-0000-0000-0000-000000000000}"/>
          </ac:cxnSpMkLst>
        </pc:cxnChg>
      </pc:sldChg>
      <pc:sldChg chg="modSp ord">
        <pc:chgData name="" userId="" providerId="" clId="Web-{2B50008D-D58E-4490-80AC-16C42DFEC816}" dt="2019-05-07T06:17:50.605" v="249" actId="20577"/>
        <pc:sldMkLst>
          <pc:docMk/>
          <pc:sldMk cId="0" sldId="265"/>
        </pc:sldMkLst>
        <pc:spChg chg="mod">
          <ac:chgData name="" userId="" providerId="" clId="Web-{2B50008D-D58E-4490-80AC-16C42DFEC816}" dt="2019-05-07T06:17:50.605" v="249" actId="20577"/>
          <ac:spMkLst>
            <pc:docMk/>
            <pc:sldMk cId="0" sldId="265"/>
            <ac:spMk id="154" creationId="{00000000-0000-0000-0000-000000000000}"/>
          </ac:spMkLst>
        </pc:spChg>
      </pc:sldChg>
      <pc:sldChg chg="modSp">
        <pc:chgData name="" userId="" providerId="" clId="Web-{2B50008D-D58E-4490-80AC-16C42DFEC816}" dt="2019-05-07T06:05:54.875" v="166" actId="20577"/>
        <pc:sldMkLst>
          <pc:docMk/>
          <pc:sldMk cId="0" sldId="266"/>
        </pc:sldMkLst>
        <pc:spChg chg="mod">
          <ac:chgData name="" userId="" providerId="" clId="Web-{2B50008D-D58E-4490-80AC-16C42DFEC816}" dt="2019-05-07T06:05:54.875" v="166" actId="20577"/>
          <ac:spMkLst>
            <pc:docMk/>
            <pc:sldMk cId="0" sldId="266"/>
            <ac:spMk id="162" creationId="{00000000-0000-0000-0000-000000000000}"/>
          </ac:spMkLst>
        </pc:spChg>
      </pc:sldChg>
      <pc:sldChg chg="modSp">
        <pc:chgData name="" userId="" providerId="" clId="Web-{2B50008D-D58E-4490-80AC-16C42DFEC816}" dt="2019-05-07T06:20:40.845" v="258" actId="20577"/>
        <pc:sldMkLst>
          <pc:docMk/>
          <pc:sldMk cId="0" sldId="268"/>
        </pc:sldMkLst>
        <pc:spChg chg="mod">
          <ac:chgData name="" userId="" providerId="" clId="Web-{2B50008D-D58E-4490-80AC-16C42DFEC816}" dt="2019-05-07T06:20:40.845" v="258" actId="20577"/>
          <ac:spMkLst>
            <pc:docMk/>
            <pc:sldMk cId="0" sldId="268"/>
            <ac:spMk id="176" creationId="{00000000-0000-0000-0000-000000000000}"/>
          </ac:spMkLst>
        </pc:spChg>
      </pc:sldChg>
      <pc:sldChg chg="modSp">
        <pc:chgData name="" userId="" providerId="" clId="Web-{2B50008D-D58E-4490-80AC-16C42DFEC816}" dt="2019-05-07T06:22:09.067" v="287" actId="1076"/>
        <pc:sldMkLst>
          <pc:docMk/>
          <pc:sldMk cId="0" sldId="269"/>
        </pc:sldMkLst>
        <pc:spChg chg="mod">
          <ac:chgData name="" userId="" providerId="" clId="Web-{2B50008D-D58E-4490-80AC-16C42DFEC816}" dt="2019-05-07T06:20:34.095" v="256" actId="20577"/>
          <ac:spMkLst>
            <pc:docMk/>
            <pc:sldMk cId="0" sldId="269"/>
            <ac:spMk id="186" creationId="{00000000-0000-0000-0000-000000000000}"/>
          </ac:spMkLst>
        </pc:spChg>
        <pc:picChg chg="mod">
          <ac:chgData name="" userId="" providerId="" clId="Web-{2B50008D-D58E-4490-80AC-16C42DFEC816}" dt="2019-05-07T06:22:02.473" v="286" actId="1076"/>
          <ac:picMkLst>
            <pc:docMk/>
            <pc:sldMk cId="0" sldId="269"/>
            <ac:picMk id="183" creationId="{00000000-0000-0000-0000-000000000000}"/>
          </ac:picMkLst>
        </pc:picChg>
        <pc:picChg chg="mod">
          <ac:chgData name="" userId="" providerId="" clId="Web-{2B50008D-D58E-4490-80AC-16C42DFEC816}" dt="2019-05-07T06:21:54.285" v="284" actId="1076"/>
          <ac:picMkLst>
            <pc:docMk/>
            <pc:sldMk cId="0" sldId="269"/>
            <ac:picMk id="184" creationId="{00000000-0000-0000-0000-000000000000}"/>
          </ac:picMkLst>
        </pc:picChg>
        <pc:picChg chg="mod">
          <ac:chgData name="" userId="" providerId="" clId="Web-{2B50008D-D58E-4490-80AC-16C42DFEC816}" dt="2019-05-07T06:22:09.067" v="287" actId="1076"/>
          <ac:picMkLst>
            <pc:docMk/>
            <pc:sldMk cId="0" sldId="269"/>
            <ac:picMk id="185" creationId="{00000000-0000-0000-0000-000000000000}"/>
          </ac:picMkLst>
        </pc:picChg>
      </pc:sldChg>
      <pc:sldChg chg="modSp">
        <pc:chgData name="" userId="" providerId="" clId="Web-{2B50008D-D58E-4490-80AC-16C42DFEC816}" dt="2019-05-07T06:23:27.366" v="311" actId="20577"/>
        <pc:sldMkLst>
          <pc:docMk/>
          <pc:sldMk cId="0" sldId="270"/>
        </pc:sldMkLst>
        <pc:spChg chg="mod">
          <ac:chgData name="" userId="" providerId="" clId="Web-{2B50008D-D58E-4490-80AC-16C42DFEC816}" dt="2019-05-07T06:22:46.599" v="291" actId="20577"/>
          <ac:spMkLst>
            <pc:docMk/>
            <pc:sldMk cId="0" sldId="270"/>
            <ac:spMk id="191" creationId="{00000000-0000-0000-0000-000000000000}"/>
          </ac:spMkLst>
        </pc:spChg>
        <pc:spChg chg="mod">
          <ac:chgData name="" userId="" providerId="" clId="Web-{2B50008D-D58E-4490-80AC-16C42DFEC816}" dt="2019-05-07T06:23:27.366" v="311" actId="20577"/>
          <ac:spMkLst>
            <pc:docMk/>
            <pc:sldMk cId="0" sldId="270"/>
            <ac:spMk id="192" creationId="{00000000-0000-0000-0000-000000000000}"/>
          </ac:spMkLst>
        </pc:spChg>
      </pc:sldChg>
      <pc:sldChg chg="modSp">
        <pc:chgData name="" userId="" providerId="" clId="Web-{2B50008D-D58E-4490-80AC-16C42DFEC816}" dt="2019-05-07T06:24:03.683" v="316" actId="20577"/>
        <pc:sldMkLst>
          <pc:docMk/>
          <pc:sldMk cId="0" sldId="272"/>
        </pc:sldMkLst>
        <pc:spChg chg="mod">
          <ac:chgData name="" userId="" providerId="" clId="Web-{2B50008D-D58E-4490-80AC-16C42DFEC816}" dt="2019-05-07T06:24:03.683" v="316" actId="20577"/>
          <ac:spMkLst>
            <pc:docMk/>
            <pc:sldMk cId="0" sldId="272"/>
            <ac:spMk id="208" creationId="{00000000-0000-0000-0000-000000000000}"/>
          </ac:spMkLst>
        </pc:spChg>
      </pc:sldChg>
      <pc:sldChg chg="modSp">
        <pc:chgData name="" userId="" providerId="" clId="Web-{2B50008D-D58E-4490-80AC-16C42DFEC816}" dt="2019-05-07T06:25:39.111" v="319" actId="20577"/>
        <pc:sldMkLst>
          <pc:docMk/>
          <pc:sldMk cId="0" sldId="273"/>
        </pc:sldMkLst>
        <pc:spChg chg="mod">
          <ac:chgData name="" userId="" providerId="" clId="Web-{2B50008D-D58E-4490-80AC-16C42DFEC816}" dt="2019-05-07T06:25:39.111" v="319" actId="20577"/>
          <ac:spMkLst>
            <pc:docMk/>
            <pc:sldMk cId="0" sldId="273"/>
            <ac:spMk id="215" creationId="{00000000-0000-0000-0000-000000000000}"/>
          </ac:spMkLst>
        </pc:spChg>
      </pc:sldChg>
      <pc:sldChg chg="addSp delSp modSp">
        <pc:chgData name="" userId="" providerId="" clId="Web-{2B50008D-D58E-4490-80AC-16C42DFEC816}" dt="2019-05-07T06:43:57.950" v="417" actId="20577"/>
        <pc:sldMkLst>
          <pc:docMk/>
          <pc:sldMk cId="0" sldId="274"/>
        </pc:sldMkLst>
        <pc:spChg chg="add del mod">
          <ac:chgData name="" userId="" providerId="" clId="Web-{2B50008D-D58E-4490-80AC-16C42DFEC816}" dt="2019-05-07T06:40:40.678" v="383"/>
          <ac:spMkLst>
            <pc:docMk/>
            <pc:sldMk cId="0" sldId="274"/>
            <ac:spMk id="2" creationId="{9276DE55-B8C1-4BE9-AA42-C210127D403C}"/>
          </ac:spMkLst>
        </pc:spChg>
        <pc:spChg chg="add del mod">
          <ac:chgData name="" userId="" providerId="" clId="Web-{2B50008D-D58E-4490-80AC-16C42DFEC816}" dt="2019-05-07T06:43:57.950" v="417" actId="20577"/>
          <ac:spMkLst>
            <pc:docMk/>
            <pc:sldMk cId="0" sldId="274"/>
            <ac:spMk id="223" creationId="{00000000-0000-0000-0000-000000000000}"/>
          </ac:spMkLst>
        </pc:spChg>
        <pc:picChg chg="add del mod">
          <ac:chgData name="" userId="" providerId="" clId="Web-{2B50008D-D58E-4490-80AC-16C42DFEC816}" dt="2019-05-07T06:40:40.678" v="384"/>
          <ac:picMkLst>
            <pc:docMk/>
            <pc:sldMk cId="0" sldId="274"/>
            <ac:picMk id="224" creationId="{00000000-0000-0000-0000-000000000000}"/>
          </ac:picMkLst>
        </pc:picChg>
      </pc:sldChg>
      <pc:sldChg chg="modSp">
        <pc:chgData name="" userId="" providerId="" clId="Web-{2B50008D-D58E-4490-80AC-16C42DFEC816}" dt="2019-05-07T06:42:46.557" v="398" actId="20577"/>
        <pc:sldMkLst>
          <pc:docMk/>
          <pc:sldMk cId="0" sldId="275"/>
        </pc:sldMkLst>
        <pc:spChg chg="mod">
          <ac:chgData name="" userId="" providerId="" clId="Web-{2B50008D-D58E-4490-80AC-16C42DFEC816}" dt="2019-05-07T06:42:46.557" v="398" actId="20577"/>
          <ac:spMkLst>
            <pc:docMk/>
            <pc:sldMk cId="0" sldId="275"/>
            <ac:spMk id="8" creationId="{B047E3C8-18EE-4647-8E5A-3AA6609A7A1A}"/>
          </ac:spMkLst>
        </pc:spChg>
      </pc:sldChg>
      <pc:sldChg chg="modSp">
        <pc:chgData name="" userId="" providerId="" clId="Web-{2B50008D-D58E-4490-80AC-16C42DFEC816}" dt="2019-05-07T06:42:54.292" v="400" actId="20577"/>
        <pc:sldMkLst>
          <pc:docMk/>
          <pc:sldMk cId="0" sldId="276"/>
        </pc:sldMkLst>
        <pc:spChg chg="mod">
          <ac:chgData name="" userId="" providerId="" clId="Web-{2B50008D-D58E-4490-80AC-16C42DFEC816}" dt="2019-05-07T06:42:54.292" v="400" actId="20577"/>
          <ac:spMkLst>
            <pc:docMk/>
            <pc:sldMk cId="0" sldId="276"/>
            <ac:spMk id="237" creationId="{00000000-0000-0000-0000-000000000000}"/>
          </ac:spMkLst>
        </pc:spChg>
      </pc:sldChg>
      <pc:sldChg chg="modSp add ord replId">
        <pc:chgData name="" userId="" providerId="" clId="Web-{2B50008D-D58E-4490-80AC-16C42DFEC816}" dt="2019-05-07T06:21:32.753" v="282" actId="20577"/>
        <pc:sldMkLst>
          <pc:docMk/>
          <pc:sldMk cId="1566475278" sldId="291"/>
        </pc:sldMkLst>
        <pc:spChg chg="mod">
          <ac:chgData name="" userId="" providerId="" clId="Web-{2B50008D-D58E-4490-80AC-16C42DFEC816}" dt="2019-05-07T06:21:32.753" v="282" actId="20577"/>
          <ac:spMkLst>
            <pc:docMk/>
            <pc:sldMk cId="1566475278" sldId="291"/>
            <ac:spMk id="154" creationId="{00000000-0000-0000-0000-000000000000}"/>
          </ac:spMkLst>
        </pc:spChg>
        <pc:spChg chg="mod">
          <ac:chgData name="" userId="" providerId="" clId="Web-{2B50008D-D58E-4490-80AC-16C42DFEC816}" dt="2019-05-07T06:20:55.580" v="265" actId="20577"/>
          <ac:spMkLst>
            <pc:docMk/>
            <pc:sldMk cId="1566475278" sldId="291"/>
            <ac:spMk id="156" creationId="{00000000-0000-0000-0000-000000000000}"/>
          </ac:spMkLst>
        </pc:spChg>
      </pc:sldChg>
      <pc:sldChg chg="addSp delSp modSp add replId">
        <pc:chgData name="" userId="" providerId="" clId="Web-{2B50008D-D58E-4490-80AC-16C42DFEC816}" dt="2019-05-07T06:16:14.180" v="241" actId="14100"/>
        <pc:sldMkLst>
          <pc:docMk/>
          <pc:sldMk cId="2868608827" sldId="292"/>
        </pc:sldMkLst>
        <pc:spChg chg="add del mod">
          <ac:chgData name="" userId="" providerId="" clId="Web-{2B50008D-D58E-4490-80AC-16C42DFEC816}" dt="2019-05-07T06:15:10.053" v="230"/>
          <ac:spMkLst>
            <pc:docMk/>
            <pc:sldMk cId="2868608827" sldId="292"/>
            <ac:spMk id="2" creationId="{27835BE0-A96F-4F1E-AC8F-39A45AD0A48A}"/>
          </ac:spMkLst>
        </pc:spChg>
        <pc:picChg chg="add mod">
          <ac:chgData name="" userId="" providerId="" clId="Web-{2B50008D-D58E-4490-80AC-16C42DFEC816}" dt="2019-05-07T06:16:10.242" v="240" actId="1076"/>
          <ac:picMkLst>
            <pc:docMk/>
            <pc:sldMk cId="2868608827" sldId="292"/>
            <ac:picMk id="3" creationId="{F97073EB-FD5B-43F0-9D39-EAF6E11F573E}"/>
          </ac:picMkLst>
        </pc:picChg>
        <pc:picChg chg="del">
          <ac:chgData name="" userId="" providerId="" clId="Web-{2B50008D-D58E-4490-80AC-16C42DFEC816}" dt="2019-05-07T06:16:06.367" v="239"/>
          <ac:picMkLst>
            <pc:docMk/>
            <pc:sldMk cId="2868608827" sldId="292"/>
            <ac:picMk id="139" creationId="{00000000-0000-0000-0000-000000000000}"/>
          </ac:picMkLst>
        </pc:picChg>
        <pc:picChg chg="mod">
          <ac:chgData name="" userId="" providerId="" clId="Web-{2B50008D-D58E-4490-80AC-16C42DFEC816}" dt="2019-05-07T06:16:14.180" v="241" actId="14100"/>
          <ac:picMkLst>
            <pc:docMk/>
            <pc:sldMk cId="2868608827" sldId="292"/>
            <ac:picMk id="140" creationId="{00000000-0000-0000-0000-000000000000}"/>
          </ac:picMkLst>
        </pc:picChg>
      </pc:sldChg>
      <pc:sldChg chg="addSp delSp modSp add ord replId">
        <pc:chgData name="" userId="" providerId="" clId="Web-{2B50008D-D58E-4490-80AC-16C42DFEC816}" dt="2019-05-07T06:41:53.040" v="394"/>
        <pc:sldMkLst>
          <pc:docMk/>
          <pc:sldMk cId="1861010268" sldId="293"/>
        </pc:sldMkLst>
        <pc:spChg chg="add mod">
          <ac:chgData name="" userId="" providerId="" clId="Web-{2B50008D-D58E-4490-80AC-16C42DFEC816}" dt="2019-05-07T06:41:18.664" v="393" actId="1076"/>
          <ac:spMkLst>
            <pc:docMk/>
            <pc:sldMk cId="1861010268" sldId="293"/>
            <ac:spMk id="6" creationId="{0748D145-6010-476D-AC07-0635E0B94703}"/>
          </ac:spMkLst>
        </pc:spChg>
        <pc:picChg chg="add mod">
          <ac:chgData name="" userId="" providerId="" clId="Web-{2B50008D-D58E-4490-80AC-16C42DFEC816}" dt="2019-05-07T06:41:01.929" v="389" actId="1076"/>
          <ac:picMkLst>
            <pc:docMk/>
            <pc:sldMk cId="1861010268" sldId="293"/>
            <ac:picMk id="5" creationId="{9CAA4A94-FF4A-470D-B1B1-CEBB3B305F4D}"/>
          </ac:picMkLst>
        </pc:picChg>
        <pc:picChg chg="del mod">
          <ac:chgData name="" userId="" providerId="" clId="Web-{2B50008D-D58E-4490-80AC-16C42DFEC816}" dt="2019-05-07T06:41:15.710" v="392"/>
          <ac:picMkLst>
            <pc:docMk/>
            <pc:sldMk cId="1861010268" sldId="293"/>
            <ac:picMk id="15362" creationId="{DAC05465-CC66-2E42-BDB1-FCA0C68C74EE}"/>
          </ac:picMkLst>
        </pc:picChg>
      </pc:sldChg>
    </pc:docChg>
  </pc:docChgLst>
  <pc:docChgLst>
    <pc:chgData clId="Web-{B0086686-8AE4-468E-823E-29DEECEE4524}"/>
    <pc:docChg chg="modSld">
      <pc:chgData name="" userId="" providerId="" clId="Web-{B0086686-8AE4-468E-823E-29DEECEE4524}" dt="2019-05-07T22:00:38.926" v="85" actId="20577"/>
      <pc:docMkLst>
        <pc:docMk/>
      </pc:docMkLst>
      <pc:sldChg chg="modSp">
        <pc:chgData name="" userId="" providerId="" clId="Web-{B0086686-8AE4-468E-823E-29DEECEE4524}" dt="2019-05-07T21:56:45.596" v="8" actId="1076"/>
        <pc:sldMkLst>
          <pc:docMk/>
          <pc:sldMk cId="0" sldId="257"/>
        </pc:sldMkLst>
        <pc:spChg chg="mod">
          <ac:chgData name="" userId="" providerId="" clId="Web-{B0086686-8AE4-468E-823E-29DEECEE4524}" dt="2019-05-07T21:56:16.502" v="5" actId="20577"/>
          <ac:spMkLst>
            <pc:docMk/>
            <pc:sldMk cId="0" sldId="257"/>
            <ac:spMk id="98" creationId="{00000000-0000-0000-0000-000000000000}"/>
          </ac:spMkLst>
        </pc:spChg>
        <pc:picChg chg="mod modCrop">
          <ac:chgData name="" userId="" providerId="" clId="Web-{B0086686-8AE4-468E-823E-29DEECEE4524}" dt="2019-05-07T21:56:45.596" v="8" actId="1076"/>
          <ac:picMkLst>
            <pc:docMk/>
            <pc:sldMk cId="0" sldId="257"/>
            <ac:picMk id="2" creationId="{08C27451-6818-FB4E-A824-A13FFCDCD7BC}"/>
          </ac:picMkLst>
        </pc:picChg>
      </pc:sldChg>
      <pc:sldChg chg="modSp modNotes">
        <pc:chgData name="" userId="" providerId="" clId="Web-{B0086686-8AE4-468E-823E-29DEECEE4524}" dt="2019-05-07T21:58:34.394" v="41"/>
        <pc:sldMkLst>
          <pc:docMk/>
          <pc:sldMk cId="0" sldId="258"/>
        </pc:sldMkLst>
        <pc:spChg chg="mod">
          <ac:chgData name="" userId="" providerId="" clId="Web-{B0086686-8AE4-468E-823E-29DEECEE4524}" dt="2019-05-07T21:58:07.097" v="27" actId="14100"/>
          <ac:spMkLst>
            <pc:docMk/>
            <pc:sldMk cId="0" sldId="258"/>
            <ac:spMk id="105" creationId="{00000000-0000-0000-0000-000000000000}"/>
          </ac:spMkLst>
        </pc:spChg>
      </pc:sldChg>
      <pc:sldChg chg="modSp">
        <pc:chgData name="" userId="" providerId="" clId="Web-{B0086686-8AE4-468E-823E-29DEECEE4524}" dt="2019-05-07T22:00:38.926" v="85" actId="20577"/>
        <pc:sldMkLst>
          <pc:docMk/>
          <pc:sldMk cId="0" sldId="259"/>
        </pc:sldMkLst>
        <pc:spChg chg="mod">
          <ac:chgData name="" userId="" providerId="" clId="Web-{B0086686-8AE4-468E-823E-29DEECEE4524}" dt="2019-05-07T22:00:38.926" v="85" actId="20577"/>
          <ac:spMkLst>
            <pc:docMk/>
            <pc:sldMk cId="0" sldId="259"/>
            <ac:spMk id="113" creationId="{00000000-0000-0000-0000-000000000000}"/>
          </ac:spMkLst>
        </pc:spChg>
      </pc:sldChg>
    </pc:docChg>
  </pc:docChgLst>
  <pc:docChgLst>
    <pc:chgData clId="Web-{C23967EA-7B08-4A8F-9752-194740EB4C4C}"/>
    <pc:docChg chg="addSld delSld modSld sldOrd">
      <pc:chgData name="" userId="" providerId="" clId="Web-{C23967EA-7B08-4A8F-9752-194740EB4C4C}" dt="2019-05-08T00:54:55.720" v="414"/>
      <pc:docMkLst>
        <pc:docMk/>
      </pc:docMkLst>
      <pc:sldChg chg="modSp">
        <pc:chgData name="" userId="" providerId="" clId="Web-{C23967EA-7B08-4A8F-9752-194740EB4C4C}" dt="2019-05-08T00:21:06.965" v="7" actId="20577"/>
        <pc:sldMkLst>
          <pc:docMk/>
          <pc:sldMk cId="0" sldId="260"/>
        </pc:sldMkLst>
        <pc:spChg chg="mod">
          <ac:chgData name="" userId="" providerId="" clId="Web-{C23967EA-7B08-4A8F-9752-194740EB4C4C}" dt="2019-05-08T00:21:06.965" v="7" actId="20577"/>
          <ac:spMkLst>
            <pc:docMk/>
            <pc:sldMk cId="0" sldId="260"/>
            <ac:spMk id="119" creationId="{00000000-0000-0000-0000-000000000000}"/>
          </ac:spMkLst>
        </pc:spChg>
      </pc:sldChg>
      <pc:sldChg chg="modSp">
        <pc:chgData name="" userId="" providerId="" clId="Web-{C23967EA-7B08-4A8F-9752-194740EB4C4C}" dt="2019-05-08T00:22:14.284" v="31" actId="20577"/>
        <pc:sldMkLst>
          <pc:docMk/>
          <pc:sldMk cId="0" sldId="261"/>
        </pc:sldMkLst>
        <pc:spChg chg="mod">
          <ac:chgData name="" userId="" providerId="" clId="Web-{C23967EA-7B08-4A8F-9752-194740EB4C4C}" dt="2019-05-08T00:22:14.284" v="31" actId="20577"/>
          <ac:spMkLst>
            <pc:docMk/>
            <pc:sldMk cId="0" sldId="261"/>
            <ac:spMk id="126" creationId="{00000000-0000-0000-0000-000000000000}"/>
          </ac:spMkLst>
        </pc:spChg>
      </pc:sldChg>
      <pc:sldChg chg="modSp">
        <pc:chgData name="" userId="" providerId="" clId="Web-{C23967EA-7B08-4A8F-9752-194740EB4C4C}" dt="2019-05-08T00:23:24.081" v="36" actId="20577"/>
        <pc:sldMkLst>
          <pc:docMk/>
          <pc:sldMk cId="0" sldId="264"/>
        </pc:sldMkLst>
        <pc:spChg chg="mod">
          <ac:chgData name="" userId="" providerId="" clId="Web-{C23967EA-7B08-4A8F-9752-194740EB4C4C}" dt="2019-05-08T00:23:24.081" v="36" actId="20577"/>
          <ac:spMkLst>
            <pc:docMk/>
            <pc:sldMk cId="0" sldId="264"/>
            <ac:spMk id="147" creationId="{00000000-0000-0000-0000-000000000000}"/>
          </ac:spMkLst>
        </pc:spChg>
      </pc:sldChg>
      <pc:sldChg chg="modSp">
        <pc:chgData name="" userId="" providerId="" clId="Web-{C23967EA-7B08-4A8F-9752-194740EB4C4C}" dt="2019-05-08T00:24:10.316" v="48" actId="20577"/>
        <pc:sldMkLst>
          <pc:docMk/>
          <pc:sldMk cId="0" sldId="266"/>
        </pc:sldMkLst>
        <pc:spChg chg="mod">
          <ac:chgData name="" userId="" providerId="" clId="Web-{C23967EA-7B08-4A8F-9752-194740EB4C4C}" dt="2019-05-08T00:24:10.316" v="48" actId="20577"/>
          <ac:spMkLst>
            <pc:docMk/>
            <pc:sldMk cId="0" sldId="266"/>
            <ac:spMk id="162" creationId="{00000000-0000-0000-0000-000000000000}"/>
          </ac:spMkLst>
        </pc:spChg>
      </pc:sldChg>
      <pc:sldChg chg="addSp modSp">
        <pc:chgData name="" userId="" providerId="" clId="Web-{C23967EA-7B08-4A8F-9752-194740EB4C4C}" dt="2019-05-08T00:33:56.841" v="211" actId="1076"/>
        <pc:sldMkLst>
          <pc:docMk/>
          <pc:sldMk cId="0" sldId="269"/>
        </pc:sldMkLst>
        <pc:spChg chg="add mod">
          <ac:chgData name="" userId="" providerId="" clId="Web-{C23967EA-7B08-4A8F-9752-194740EB4C4C}" dt="2019-05-08T00:33:56.841" v="211" actId="1076"/>
          <ac:spMkLst>
            <pc:docMk/>
            <pc:sldMk cId="0" sldId="269"/>
            <ac:spMk id="2" creationId="{109B68D2-7B33-4B24-914B-F4539E0298E8}"/>
          </ac:spMkLst>
        </pc:spChg>
        <pc:spChg chg="add mod">
          <ac:chgData name="" userId="" providerId="" clId="Web-{C23967EA-7B08-4A8F-9752-194740EB4C4C}" dt="2019-05-08T00:33:49.794" v="209" actId="1076"/>
          <ac:spMkLst>
            <pc:docMk/>
            <pc:sldMk cId="0" sldId="269"/>
            <ac:spMk id="7" creationId="{651C9216-6033-45F5-A86E-7D6CFE55BDFD}"/>
          </ac:spMkLst>
        </pc:spChg>
        <pc:spChg chg="add mod">
          <ac:chgData name="" userId="" providerId="" clId="Web-{C23967EA-7B08-4A8F-9752-194740EB4C4C}" dt="2019-05-08T00:33:40.419" v="205" actId="1076"/>
          <ac:spMkLst>
            <pc:docMk/>
            <pc:sldMk cId="0" sldId="269"/>
            <ac:spMk id="8" creationId="{C78BC033-9133-4EA9-8A51-757991CA2373}"/>
          </ac:spMkLst>
        </pc:spChg>
        <pc:picChg chg="mod modCrop">
          <ac:chgData name="" userId="" providerId="" clId="Web-{C23967EA-7B08-4A8F-9752-194740EB4C4C}" dt="2019-05-08T00:33:16.794" v="190"/>
          <ac:picMkLst>
            <pc:docMk/>
            <pc:sldMk cId="0" sldId="269"/>
            <ac:picMk id="3" creationId="{C9E5DD25-A3E9-4944-ACD6-B2C8DA252CDC}"/>
          </ac:picMkLst>
        </pc:picChg>
        <pc:picChg chg="mod">
          <ac:chgData name="" userId="" providerId="" clId="Web-{C23967EA-7B08-4A8F-9752-194740EB4C4C}" dt="2019-05-08T00:32:16.294" v="164" actId="1076"/>
          <ac:picMkLst>
            <pc:docMk/>
            <pc:sldMk cId="0" sldId="269"/>
            <ac:picMk id="183" creationId="{00000000-0000-0000-0000-000000000000}"/>
          </ac:picMkLst>
        </pc:picChg>
      </pc:sldChg>
      <pc:sldChg chg="modSp">
        <pc:chgData name="" userId="" providerId="" clId="Web-{C23967EA-7B08-4A8F-9752-194740EB4C4C}" dt="2019-05-08T00:42:57.840" v="260" actId="20577"/>
        <pc:sldMkLst>
          <pc:docMk/>
          <pc:sldMk cId="0" sldId="274"/>
        </pc:sldMkLst>
        <pc:spChg chg="mod">
          <ac:chgData name="" userId="" providerId="" clId="Web-{C23967EA-7B08-4A8F-9752-194740EB4C4C}" dt="2019-05-08T00:42:57.840" v="260" actId="20577"/>
          <ac:spMkLst>
            <pc:docMk/>
            <pc:sldMk cId="0" sldId="274"/>
            <ac:spMk id="223" creationId="{00000000-0000-0000-0000-000000000000}"/>
          </ac:spMkLst>
        </pc:spChg>
      </pc:sldChg>
      <pc:sldChg chg="modSp">
        <pc:chgData name="" userId="" providerId="" clId="Web-{C23967EA-7B08-4A8F-9752-194740EB4C4C}" dt="2019-05-08T00:43:14.246" v="262" actId="20577"/>
        <pc:sldMkLst>
          <pc:docMk/>
          <pc:sldMk cId="0" sldId="275"/>
        </pc:sldMkLst>
        <pc:spChg chg="mod">
          <ac:chgData name="" userId="" providerId="" clId="Web-{C23967EA-7B08-4A8F-9752-194740EB4C4C}" dt="2019-05-08T00:43:14.246" v="262" actId="20577"/>
          <ac:spMkLst>
            <pc:docMk/>
            <pc:sldMk cId="0" sldId="275"/>
            <ac:spMk id="230" creationId="{00000000-0000-0000-0000-000000000000}"/>
          </ac:spMkLst>
        </pc:spChg>
      </pc:sldChg>
      <pc:sldChg chg="modSp modNotes">
        <pc:chgData name="" userId="" providerId="" clId="Web-{C23967EA-7B08-4A8F-9752-194740EB4C4C}" dt="2019-05-08T00:50:46.312" v="338" actId="20577"/>
        <pc:sldMkLst>
          <pc:docMk/>
          <pc:sldMk cId="0" sldId="277"/>
        </pc:sldMkLst>
        <pc:spChg chg="mod">
          <ac:chgData name="" userId="" providerId="" clId="Web-{C23967EA-7B08-4A8F-9752-194740EB4C4C}" dt="2019-05-08T00:50:46.312" v="338" actId="20577"/>
          <ac:spMkLst>
            <pc:docMk/>
            <pc:sldMk cId="0" sldId="277"/>
            <ac:spMk id="246" creationId="{00000000-0000-0000-0000-000000000000}"/>
          </ac:spMkLst>
        </pc:spChg>
        <pc:picChg chg="mod">
          <ac:chgData name="" userId="" providerId="" clId="Web-{C23967EA-7B08-4A8F-9752-194740EB4C4C}" dt="2019-05-08T00:50:16.140" v="330" actId="14100"/>
          <ac:picMkLst>
            <pc:docMk/>
            <pc:sldMk cId="0" sldId="277"/>
            <ac:picMk id="15362" creationId="{DAC05465-CC66-2E42-BDB1-FCA0C68C74EE}"/>
          </ac:picMkLst>
        </pc:picChg>
      </pc:sldChg>
      <pc:sldChg chg="modSp">
        <pc:chgData name="" userId="" providerId="" clId="Web-{C23967EA-7B08-4A8F-9752-194740EB4C4C}" dt="2019-05-08T00:51:15.640" v="348" actId="20577"/>
        <pc:sldMkLst>
          <pc:docMk/>
          <pc:sldMk cId="0" sldId="278"/>
        </pc:sldMkLst>
        <pc:spChg chg="mod">
          <ac:chgData name="" userId="" providerId="" clId="Web-{C23967EA-7B08-4A8F-9752-194740EB4C4C}" dt="2019-05-08T00:51:15.640" v="348" actId="20577"/>
          <ac:spMkLst>
            <pc:docMk/>
            <pc:sldMk cId="0" sldId="278"/>
            <ac:spMk id="253" creationId="{00000000-0000-0000-0000-000000000000}"/>
          </ac:spMkLst>
        </pc:spChg>
      </pc:sldChg>
      <pc:sldChg chg="modSp">
        <pc:chgData name="" userId="" providerId="" clId="Web-{C23967EA-7B08-4A8F-9752-194740EB4C4C}" dt="2019-05-08T00:53:02.235" v="374" actId="20577"/>
        <pc:sldMkLst>
          <pc:docMk/>
          <pc:sldMk cId="0" sldId="279"/>
        </pc:sldMkLst>
        <pc:spChg chg="mod">
          <ac:chgData name="" userId="" providerId="" clId="Web-{C23967EA-7B08-4A8F-9752-194740EB4C4C}" dt="2019-05-08T00:53:02.235" v="374" actId="20577"/>
          <ac:spMkLst>
            <pc:docMk/>
            <pc:sldMk cId="0" sldId="279"/>
            <ac:spMk id="260" creationId="{00000000-0000-0000-0000-000000000000}"/>
          </ac:spMkLst>
        </pc:spChg>
        <pc:picChg chg="mod">
          <ac:chgData name="" userId="" providerId="" clId="Web-{C23967EA-7B08-4A8F-9752-194740EB4C4C}" dt="2019-05-08T00:52:06.328" v="369" actId="1076"/>
          <ac:picMkLst>
            <pc:docMk/>
            <pc:sldMk cId="0" sldId="279"/>
            <ac:picMk id="5" creationId="{D6A37C7B-CB55-0B4D-A143-7956E5CA37E5}"/>
          </ac:picMkLst>
        </pc:picChg>
      </pc:sldChg>
      <pc:sldChg chg="ord">
        <pc:chgData name="" userId="" providerId="" clId="Web-{C23967EA-7B08-4A8F-9752-194740EB4C4C}" dt="2019-05-08T00:54:55.720" v="414"/>
        <pc:sldMkLst>
          <pc:docMk/>
          <pc:sldMk cId="0" sldId="281"/>
        </pc:sldMkLst>
      </pc:sldChg>
      <pc:sldChg chg="modSp">
        <pc:chgData name="" userId="" providerId="" clId="Web-{C23967EA-7B08-4A8F-9752-194740EB4C4C}" dt="2019-05-08T00:25:46.598" v="60" actId="20577"/>
        <pc:sldMkLst>
          <pc:docMk/>
          <pc:sldMk cId="1566475278" sldId="291"/>
        </pc:sldMkLst>
        <pc:spChg chg="mod">
          <ac:chgData name="" userId="" providerId="" clId="Web-{C23967EA-7B08-4A8F-9752-194740EB4C4C}" dt="2019-05-08T00:25:46.598" v="60" actId="20577"/>
          <ac:spMkLst>
            <pc:docMk/>
            <pc:sldMk cId="1566475278" sldId="291"/>
            <ac:spMk id="154" creationId="{00000000-0000-0000-0000-000000000000}"/>
          </ac:spMkLst>
        </pc:spChg>
      </pc:sldChg>
      <pc:sldChg chg="modNotes">
        <pc:chgData name="" userId="" providerId="" clId="Web-{C23967EA-7B08-4A8F-9752-194740EB4C4C}" dt="2019-05-08T00:54:50.251" v="413"/>
        <pc:sldMkLst>
          <pc:docMk/>
          <pc:sldMk cId="537516883" sldId="295"/>
        </pc:sldMkLst>
      </pc:sldChg>
      <pc:sldChg chg="delSp modSp add ord replId">
        <pc:chgData name="" userId="" providerId="" clId="Web-{C23967EA-7B08-4A8F-9752-194740EB4C4C}" dt="2019-05-08T00:24:28.004" v="52" actId="1076"/>
        <pc:sldMkLst>
          <pc:docMk/>
          <pc:sldMk cId="2726446706" sldId="296"/>
        </pc:sldMkLst>
        <pc:spChg chg="del">
          <ac:chgData name="" userId="" providerId="" clId="Web-{C23967EA-7B08-4A8F-9752-194740EB4C4C}" dt="2019-05-08T00:24:26.066" v="51"/>
          <ac:spMkLst>
            <pc:docMk/>
            <pc:sldMk cId="2726446706" sldId="296"/>
            <ac:spMk id="154" creationId="{00000000-0000-0000-0000-000000000000}"/>
          </ac:spMkLst>
        </pc:spChg>
        <pc:picChg chg="mod">
          <ac:chgData name="" userId="" providerId="" clId="Web-{C23967EA-7B08-4A8F-9752-194740EB4C4C}" dt="2019-05-08T00:24:28.004" v="52" actId="1076"/>
          <ac:picMkLst>
            <pc:docMk/>
            <pc:sldMk cId="2726446706" sldId="296"/>
            <ac:picMk id="8" creationId="{7B9D9707-4499-0040-B77B-6924FD78C751}"/>
          </ac:picMkLst>
        </pc:picChg>
      </pc:sldChg>
      <pc:sldChg chg="new del">
        <pc:chgData name="" userId="" providerId="" clId="Web-{C23967EA-7B08-4A8F-9752-194740EB4C4C}" dt="2019-05-08T00:25:22.738" v="54"/>
        <pc:sldMkLst>
          <pc:docMk/>
          <pc:sldMk cId="1113330782" sldId="297"/>
        </pc:sldMkLst>
      </pc:sldChg>
      <pc:sldChg chg="modSp add replId modNotes">
        <pc:chgData name="" userId="" providerId="" clId="Web-{C23967EA-7B08-4A8F-9752-194740EB4C4C}" dt="2019-05-08T00:28:24.339" v="114"/>
        <pc:sldMkLst>
          <pc:docMk/>
          <pc:sldMk cId="3347466150" sldId="297"/>
        </pc:sldMkLst>
        <pc:spChg chg="mod">
          <ac:chgData name="" userId="" providerId="" clId="Web-{C23967EA-7B08-4A8F-9752-194740EB4C4C}" dt="2019-05-08T00:28:00.886" v="111" actId="20577"/>
          <ac:spMkLst>
            <pc:docMk/>
            <pc:sldMk cId="3347466150" sldId="297"/>
            <ac:spMk id="154" creationId="{00000000-0000-0000-0000-000000000000}"/>
          </ac:spMkLst>
        </pc:spChg>
        <pc:spChg chg="mod">
          <ac:chgData name="" userId="" providerId="" clId="Web-{C23967EA-7B08-4A8F-9752-194740EB4C4C}" dt="2019-05-08T00:27:01.504" v="89" actId="20577"/>
          <ac:spMkLst>
            <pc:docMk/>
            <pc:sldMk cId="3347466150" sldId="297"/>
            <ac:spMk id="156" creationId="{00000000-0000-0000-0000-000000000000}"/>
          </ac:spMkLst>
        </pc:spChg>
      </pc:sldChg>
      <pc:sldChg chg="delSp modSp add replId">
        <pc:chgData name="" userId="" providerId="" clId="Web-{C23967EA-7B08-4A8F-9752-194740EB4C4C}" dt="2019-05-08T00:40:39.258" v="215" actId="1076"/>
        <pc:sldMkLst>
          <pc:docMk/>
          <pc:sldMk cId="133381383" sldId="298"/>
        </pc:sldMkLst>
        <pc:spChg chg="del">
          <ac:chgData name="" userId="" providerId="" clId="Web-{C23967EA-7B08-4A8F-9752-194740EB4C4C}" dt="2019-05-08T00:40:35.133" v="213"/>
          <ac:spMkLst>
            <pc:docMk/>
            <pc:sldMk cId="133381383" sldId="298"/>
            <ac:spMk id="208" creationId="{00000000-0000-0000-0000-000000000000}"/>
          </ac:spMkLst>
        </pc:spChg>
        <pc:picChg chg="mod">
          <ac:chgData name="" userId="" providerId="" clId="Web-{C23967EA-7B08-4A8F-9752-194740EB4C4C}" dt="2019-05-08T00:40:39.258" v="215" actId="1076"/>
          <ac:picMkLst>
            <pc:docMk/>
            <pc:sldMk cId="133381383" sldId="298"/>
            <ac:picMk id="5" creationId="{4FA1997D-3010-EF45-BE37-344B779124BD}"/>
          </ac:picMkLst>
        </pc:picChg>
      </pc:sldChg>
      <pc:sldChg chg="modSp add replId">
        <pc:chgData name="" userId="" providerId="" clId="Web-{C23967EA-7B08-4A8F-9752-194740EB4C4C}" dt="2019-05-08T00:50:07.734" v="329" actId="20577"/>
        <pc:sldMkLst>
          <pc:docMk/>
          <pc:sldMk cId="2547433154" sldId="299"/>
        </pc:sldMkLst>
        <pc:spChg chg="mod">
          <ac:chgData name="" userId="" providerId="" clId="Web-{C23967EA-7B08-4A8F-9752-194740EB4C4C}" dt="2019-05-08T00:50:07.734" v="329" actId="20577"/>
          <ac:spMkLst>
            <pc:docMk/>
            <pc:sldMk cId="2547433154" sldId="299"/>
            <ac:spMk id="238" creationId="{00000000-0000-0000-0000-000000000000}"/>
          </ac:spMkLst>
        </pc:spChg>
      </pc:sldChg>
      <pc:sldChg chg="modSp add replId">
        <pc:chgData name="" userId="" providerId="" clId="Web-{C23967EA-7B08-4A8F-9752-194740EB4C4C}" dt="2019-05-08T00:54:05.251" v="412" actId="20577"/>
        <pc:sldMkLst>
          <pc:docMk/>
          <pc:sldMk cId="3551369059" sldId="300"/>
        </pc:sldMkLst>
        <pc:spChg chg="mod">
          <ac:chgData name="" userId="" providerId="" clId="Web-{C23967EA-7B08-4A8F-9752-194740EB4C4C}" dt="2019-05-08T00:54:05.251" v="412" actId="20577"/>
          <ac:spMkLst>
            <pc:docMk/>
            <pc:sldMk cId="3551369059" sldId="300"/>
            <ac:spMk id="260" creationId="{00000000-0000-0000-0000-000000000000}"/>
          </ac:spMkLst>
        </pc:spChg>
        <pc:picChg chg="mod">
          <ac:chgData name="" userId="" providerId="" clId="Web-{C23967EA-7B08-4A8F-9752-194740EB4C4C}" dt="2019-05-08T00:53:14.407" v="380" actId="1076"/>
          <ac:picMkLst>
            <pc:docMk/>
            <pc:sldMk cId="3551369059" sldId="300"/>
            <ac:picMk id="5" creationId="{D6A37C7B-CB55-0B4D-A143-7956E5CA37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Image </a:t>
            </a:r>
            <a:r>
              <a:rPr lang="en" dirty="0" err="1"/>
              <a:t>from:https</a:t>
            </a:r>
            <a:r>
              <a:rPr lang="en" dirty="0"/>
              <a:t>://</a:t>
            </a:r>
            <a:r>
              <a:rPr lang="en" dirty="0" err="1"/>
              <a:t>www.lucidchart.com</a:t>
            </a:r>
            <a:r>
              <a:rPr lang="en" dirty="0"/>
              <a:t>/documents/edit/7a670700-e347-4b51-9eb7-3a0a898b7cee/5</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8ec487a2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8ec487a29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13794c4a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13794c4a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8ec487a29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8ec487a29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8ec487a2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8ec487a2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13794c4a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13794c4a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6076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13794c4a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13794c4a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146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13794c4a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13794c4a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Delegation tables (</a:t>
            </a:r>
            <a:r>
              <a:rPr lang="en-US" dirty="0" err="1"/>
              <a:t>dtabs</a:t>
            </a:r>
            <a:r>
              <a:rPr lang="en-US" dirty="0"/>
              <a:t> for short) are lists of routing rules that take a “logical path” and transform it into to a “concrete name” where that thing is located (e.g., 2790 Harrison St, San Francisco, CA 94110). This is a process we call “resolution” and it happens via a series of prefix rewrites.</a:t>
            </a:r>
          </a:p>
        </p:txBody>
      </p:sp>
    </p:spTree>
    <p:extLst>
      <p:ext uri="{BB962C8B-B14F-4D97-AF65-F5344CB8AC3E}">
        <p14:creationId xmlns:p14="http://schemas.microsoft.com/office/powerpoint/2010/main" val="3301267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58ec487a29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58ec487a2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8ec487a2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8ec487a2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8ec487a2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8ec487a2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8275f503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8275f503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page accepts the fact that it is normal to start with monolith</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8275f503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8275f503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82a3edbb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82a3edbb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82a3edbb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82a3edbb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985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900d54924_2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900d54924_2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err="1">
                <a:solidFill>
                  <a:srgbClr val="000000"/>
                </a:solidFill>
                <a:effectLst/>
                <a:latin typeface="Arial"/>
                <a:ea typeface="Arial"/>
                <a:cs typeface="Arial"/>
                <a:sym typeface="Arial"/>
              </a:rPr>
              <a:t>Linkerd</a:t>
            </a:r>
            <a:r>
              <a:rPr lang="en-US" sz="1100" b="0" i="0" u="none" strike="noStrike" cap="none" dirty="0">
                <a:solidFill>
                  <a:srgbClr val="000000"/>
                </a:solidFill>
                <a:effectLst/>
                <a:latin typeface="Arial"/>
                <a:ea typeface="Arial"/>
                <a:cs typeface="Arial"/>
                <a:sym typeface="Arial"/>
              </a:rPr>
              <a:t> has versatile load balancing algorithms for minimizing service latencies and improving overall success rate. While these algorithms only work the best under a point-to-point topology, such that </a:t>
            </a:r>
            <a:r>
              <a:rPr lang="en-US" sz="1100" b="0" i="0" u="none" strike="noStrike" cap="none" dirty="0" err="1">
                <a:solidFill>
                  <a:srgbClr val="000000"/>
                </a:solidFill>
                <a:effectLst/>
                <a:latin typeface="Arial"/>
                <a:ea typeface="Arial"/>
                <a:cs typeface="Arial"/>
                <a:sym typeface="Arial"/>
              </a:rPr>
              <a:t>Linkerd</a:t>
            </a:r>
            <a:r>
              <a:rPr lang="en-US" sz="1100" b="0" i="0" u="none" strike="noStrike" cap="none" dirty="0">
                <a:solidFill>
                  <a:srgbClr val="000000"/>
                </a:solidFill>
                <a:effectLst/>
                <a:latin typeface="Arial"/>
                <a:ea typeface="Arial"/>
                <a:cs typeface="Arial"/>
                <a:sym typeface="Arial"/>
              </a:rPr>
              <a:t> can continuously evaluate the status of each target service node. When a service node latency goes up, </a:t>
            </a:r>
            <a:r>
              <a:rPr lang="en-US" sz="1100" b="0" i="0" u="none" strike="noStrike" cap="none" dirty="0" err="1">
                <a:solidFill>
                  <a:srgbClr val="000000"/>
                </a:solidFill>
                <a:effectLst/>
                <a:latin typeface="Arial"/>
                <a:ea typeface="Arial"/>
                <a:cs typeface="Arial"/>
                <a:sym typeface="Arial"/>
              </a:rPr>
              <a:t>Linkerd</a:t>
            </a:r>
            <a:r>
              <a:rPr lang="en-US" sz="1100" b="0" i="0" u="none" strike="noStrike" cap="none" dirty="0">
                <a:solidFill>
                  <a:srgbClr val="000000"/>
                </a:solidFill>
                <a:effectLst/>
                <a:latin typeface="Arial"/>
                <a:ea typeface="Arial"/>
                <a:cs typeface="Arial"/>
                <a:sym typeface="Arial"/>
              </a:rPr>
              <a:t> may throttle the traffic delivered to that node. That brings two benefits, keeping service latencies low, allowing the node in trouble to recover. On the other hand, ELB being the middleman shuffles traffic and obscures the service nodes. That makes </a:t>
            </a:r>
            <a:r>
              <a:rPr lang="en-US" sz="1100" b="0" i="0" u="none" strike="noStrike" cap="none" dirty="0" err="1">
                <a:solidFill>
                  <a:srgbClr val="000000"/>
                </a:solidFill>
                <a:effectLst/>
                <a:latin typeface="Arial"/>
                <a:ea typeface="Arial"/>
                <a:cs typeface="Arial"/>
                <a:sym typeface="Arial"/>
              </a:rPr>
              <a:t>Linkerd</a:t>
            </a:r>
            <a:r>
              <a:rPr lang="en-US" sz="1100" b="0" i="0" u="none" strike="noStrike" cap="none" dirty="0">
                <a:solidFill>
                  <a:srgbClr val="000000"/>
                </a:solidFill>
                <a:effectLst/>
                <a:latin typeface="Arial"/>
                <a:ea typeface="Arial"/>
                <a:cs typeface="Arial"/>
                <a:sym typeface="Arial"/>
              </a:rPr>
              <a:t> blind in terms of optimizing traffic routing. For that sake, we plan to take ELB and Consul service registration out of our service mesh landscape in a long run.</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582a3edbb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582a3edbb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8ec487a29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8ec487a29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900d54924_2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900d54924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900d54924_2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900d54924_2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5690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8ec487a29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8ec487a29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err="1"/>
              <a:t>Linkerd</a:t>
            </a:r>
            <a:r>
              <a:rPr lang="en-US" dirty="0"/>
              <a:t> Has very powerful LB policies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8ec487a29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8ec487a29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8275f503c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8275f503c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dirty="0"/>
              <a:t>Explain the meaning of scale</a:t>
            </a:r>
            <a:br>
              <a:rPr lang="en" dirty="0"/>
            </a:br>
            <a:r>
              <a:rPr lang="en" dirty="0"/>
              <a:t>Ensure arch is correct before arranging teams and org</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ec487a29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ec487a29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ec487a29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ec487a29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2249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ec487a29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ec487a29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5868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8ec487a29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8ec487a29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5856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8ec487a29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8ec487a29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Latencies</a:t>
            </a:r>
          </a:p>
          <a:p>
            <a:r>
              <a:rPr lang="en-US" sz="1100" b="0" i="0" u="none" strike="noStrike" cap="none" dirty="0">
                <a:solidFill>
                  <a:srgbClr val="000000"/>
                </a:solidFill>
                <a:effectLst/>
                <a:latin typeface="Arial"/>
                <a:ea typeface="Arial"/>
                <a:cs typeface="Arial"/>
                <a:sym typeface="Arial"/>
              </a:rPr>
              <a:t>Let’s do the case study on a Thrift service. When the service was transitioned from ELB to SRV, we can see clearly that SRV outperforms ELB, which doesn’t surprise us here. Long tail (P99) latency of SRV dropped to the level of what ELB P50 was (from 3ms -&gt; 1ms). SRV P50 latency is well below 1ms (~0.2ms). This proves our hypothesis that ELB itself adds 1–2ms latency (on average) for every request. Moreover, the random latency spikes in ELB are gone in SRV. ( from the graph below: 10:34 we shift the traffic from ELB to SRV)</a:t>
            </a:r>
          </a:p>
          <a:p>
            <a:br>
              <a:rPr lang="en-US" dirty="0">
                <a:effectLst/>
              </a:rPr>
            </a:br>
            <a:endParaRPr lang="en-US" dirty="0">
              <a:effectLst/>
            </a:endParaRPr>
          </a:p>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8ec487a29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8ec487a29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b="1" dirty="0"/>
          </a:p>
        </p:txBody>
      </p:sp>
    </p:spTree>
    <p:extLst>
      <p:ext uri="{BB962C8B-B14F-4D97-AF65-F5344CB8AC3E}">
        <p14:creationId xmlns:p14="http://schemas.microsoft.com/office/powerpoint/2010/main" val="37826124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58ec487a29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58ec487a29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8ec487a29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8ec487a29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8ec487a29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8ec487a29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8ec487a29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8ec487a29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58275f503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58275f503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8ec487a29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8ec487a29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8ec487a2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8ec487a2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8ec487a29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8ec487a29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8ec487a29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8ec487a29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58275f503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58275f503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58ec487a29_2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58ec487a29_2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5900d5492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5900d5492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8275f503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8275f503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8275f503c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8275f503c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82f22f9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82f22f9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https://www.lucidchart.com/documents/edit/7a670700-e347-4b51-9eb7-3a0a898b7cee/0</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82f22f95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82f22f95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https://www.lucidchart.com/documents/edit/7a670700-e347-4b51-9eb7-3a0a898b7cee/0</a:t>
            </a:r>
            <a:endParaRPr/>
          </a:p>
        </p:txBody>
      </p:sp>
    </p:spTree>
    <p:extLst>
      <p:ext uri="{BB962C8B-B14F-4D97-AF65-F5344CB8AC3E}">
        <p14:creationId xmlns:p14="http://schemas.microsoft.com/office/powerpoint/2010/main" val="29110895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 name="Google Shape;13;p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4" name="Google Shape;14;p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15" name="Google Shape;15;p2"/>
          <p:cNvPicPr preferRelativeResize="0"/>
          <p:nvPr/>
        </p:nvPicPr>
        <p:blipFill rotWithShape="1">
          <a:blip r:embed="rId2">
            <a:alphaModFix/>
          </a:blip>
          <a:srcRect/>
          <a:stretch/>
        </p:blipFill>
        <p:spPr>
          <a:xfrm>
            <a:off x="0" y="0"/>
            <a:ext cx="9143998" cy="5143500"/>
          </a:xfrm>
          <a:prstGeom prst="rect">
            <a:avLst/>
          </a:prstGeom>
          <a:noFill/>
          <a:ln>
            <a:noFill/>
          </a:ln>
        </p:spPr>
      </p:pic>
      <p:pic>
        <p:nvPicPr>
          <p:cNvPr id="16" name="Google Shape;16;p2"/>
          <p:cNvPicPr preferRelativeResize="0"/>
          <p:nvPr/>
        </p:nvPicPr>
        <p:blipFill rotWithShape="1">
          <a:blip r:embed="rId3">
            <a:alphaModFix/>
          </a:blip>
          <a:srcRect/>
          <a:stretch/>
        </p:blipFill>
        <p:spPr>
          <a:xfrm>
            <a:off x="0" y="0"/>
            <a:ext cx="9144002" cy="514350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1"/>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1" name="Google Shape;71;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2" name="Google Shape;72;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3" name="Google Shape;73;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6" name="Google Shape;76;p12"/>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7" name="Google Shape;77;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0"/>
        <p:cNvGrpSpPr/>
        <p:nvPr/>
      </p:nvGrpSpPr>
      <p:grpSpPr>
        <a:xfrm>
          <a:off x="0" y="0"/>
          <a:ext cx="0" cy="0"/>
          <a:chOff x="0" y="0"/>
          <a:chExt cx="0" cy="0"/>
        </a:xfrm>
      </p:grpSpPr>
      <p:sp>
        <p:nvSpPr>
          <p:cNvPr id="81" name="Google Shape;81;p13"/>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2" name="Google Shape;82;p13"/>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83" name="Google Shape;83;p13"/>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6" name="Google Shape;86;p14"/>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lstStyle>
            <a:lvl1pPr marL="457200" lvl="0" indent="-361950" rtl="0">
              <a:spcBef>
                <a:spcPts val="800"/>
              </a:spcBef>
              <a:spcAft>
                <a:spcPts val="0"/>
              </a:spcAft>
              <a:buSzPts val="2100"/>
              <a:buChar char="•"/>
              <a:defRPr/>
            </a:lvl1pPr>
            <a:lvl2pPr marL="914400" lvl="1" indent="-342900" rtl="0">
              <a:spcBef>
                <a:spcPts val="400"/>
              </a:spcBef>
              <a:spcAft>
                <a:spcPts val="0"/>
              </a:spcAft>
              <a:buSzPts val="1800"/>
              <a:buChar char="•"/>
              <a:defRPr/>
            </a:lvl2pPr>
            <a:lvl3pPr marL="1371600" lvl="2" indent="-323850" rtl="0">
              <a:spcBef>
                <a:spcPts val="400"/>
              </a:spcBef>
              <a:spcAft>
                <a:spcPts val="0"/>
              </a:spcAft>
              <a:buSzPts val="1500"/>
              <a:buChar char="•"/>
              <a:defRPr/>
            </a:lvl3pPr>
            <a:lvl4pPr marL="1828800" lvl="3" indent="-317500" rtl="0">
              <a:spcBef>
                <a:spcPts val="400"/>
              </a:spcBef>
              <a:spcAft>
                <a:spcPts val="0"/>
              </a:spcAft>
              <a:buSzPts val="1400"/>
              <a:buChar char="•"/>
              <a:defRPr/>
            </a:lvl4pPr>
            <a:lvl5pPr marL="2286000" lvl="4" indent="-317500" rtl="0">
              <a:spcBef>
                <a:spcPts val="400"/>
              </a:spcBef>
              <a:spcAft>
                <a:spcPts val="0"/>
              </a:spcAft>
              <a:buSzPts val="1400"/>
              <a:buChar char="•"/>
              <a:defRPr/>
            </a:lvl5pPr>
            <a:lvl6pPr marL="2743200" lvl="5" indent="-317500" rtl="0">
              <a:spcBef>
                <a:spcPts val="400"/>
              </a:spcBef>
              <a:spcAft>
                <a:spcPts val="0"/>
              </a:spcAft>
              <a:buSzPts val="1400"/>
              <a:buChar char="•"/>
              <a:defRPr/>
            </a:lvl6pPr>
            <a:lvl7pPr marL="3200400" lvl="6" indent="-317500" rtl="0">
              <a:spcBef>
                <a:spcPts val="400"/>
              </a:spcBef>
              <a:spcAft>
                <a:spcPts val="0"/>
              </a:spcAft>
              <a:buSzPts val="1400"/>
              <a:buChar char="•"/>
              <a:defRPr/>
            </a:lvl7pPr>
            <a:lvl8pPr marL="3657600" lvl="7" indent="-317500" rtl="0">
              <a:spcBef>
                <a:spcPts val="400"/>
              </a:spcBef>
              <a:spcAft>
                <a:spcPts val="0"/>
              </a:spcAft>
              <a:buSzPts val="1400"/>
              <a:buChar char="•"/>
              <a:defRPr/>
            </a:lvl8pPr>
            <a:lvl9pPr marL="4114800" lvl="8" indent="-317500" rtl="0">
              <a:spcBef>
                <a:spcPts val="400"/>
              </a:spcBef>
              <a:spcAft>
                <a:spcPts val="0"/>
              </a:spcAft>
              <a:buSzPts val="1400"/>
              <a:buChar char="•"/>
              <a:defRPr/>
            </a:lvl9pPr>
          </a:lstStyle>
          <a:p>
            <a:endParaRPr/>
          </a:p>
        </p:txBody>
      </p:sp>
      <p:sp>
        <p:nvSpPr>
          <p:cNvPr id="87" name="Google Shape;87;p14"/>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 name="Google Shape;19;p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 name="Google Shape;20;p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21" name="Google Shape;21;p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2" name="Google Shape;22;p3"/>
          <p:cNvPicPr preferRelativeResize="0"/>
          <p:nvPr/>
        </p:nvPicPr>
        <p:blipFill rotWithShape="1">
          <a:blip r:embed="rId3">
            <a:alphaModFix/>
          </a:blip>
          <a:srcRect/>
          <a:stretch/>
        </p:blipFill>
        <p:spPr>
          <a:xfrm>
            <a:off x="0" y="0"/>
            <a:ext cx="9144002" cy="514350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23"/>
        <p:cNvGrpSpPr/>
        <p:nvPr/>
      </p:nvGrpSpPr>
      <p:grpSpPr>
        <a:xfrm>
          <a:off x="0" y="0"/>
          <a:ext cx="0" cy="0"/>
          <a:chOff x="0" y="0"/>
          <a:chExt cx="0" cy="0"/>
        </a:xfrm>
      </p:grpSpPr>
      <p:sp>
        <p:nvSpPr>
          <p:cNvPr id="24" name="Google Shape;24;p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 name="Google Shape;25;p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 name="Google Shape;26;p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27" name="Google Shape;27;p4"/>
          <p:cNvSpPr txBox="1">
            <a:spLocks noGrp="1"/>
          </p:cNvSpPr>
          <p:nvPr>
            <p:ph type="title"/>
          </p:nvPr>
        </p:nvSpPr>
        <p:spPr>
          <a:xfrm>
            <a:off x="321845" y="-5891"/>
            <a:ext cx="78867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28" name="Google Shape;28;p4"/>
          <p:cNvPicPr preferRelativeResize="0"/>
          <p:nvPr/>
        </p:nvPicPr>
        <p:blipFill rotWithShape="1">
          <a:blip r:embed="rId2">
            <a:alphaModFix/>
          </a:blip>
          <a:srcRect/>
          <a:stretch/>
        </p:blipFill>
        <p:spPr>
          <a:xfrm>
            <a:off x="0" y="0"/>
            <a:ext cx="9143998"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1" name="Google Shape;31;p5"/>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2" name="Google Shape;32;p5"/>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3" name="Google Shape;33;p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 name="Google Shape;34;p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 name="Google Shape;35;p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8" name="Google Shape;38;p6"/>
          <p:cNvSpPr txBox="1">
            <a:spLocks noGrp="1"/>
          </p:cNvSpPr>
          <p:nvPr>
            <p:ph type="body" idx="1"/>
          </p:nvPr>
        </p:nvSpPr>
        <p:spPr>
          <a:xfrm>
            <a:off x="629841" y="1260872"/>
            <a:ext cx="3868200" cy="618000"/>
          </a:xfrm>
          <a:prstGeom prst="rect">
            <a:avLst/>
          </a:prstGeom>
          <a:noFill/>
          <a:ln>
            <a:noFill/>
          </a:ln>
        </p:spPr>
        <p:txBody>
          <a:bodyPr spcFirstLastPara="1" wrap="square" lIns="68575" tIns="34275" rIns="68575" bIns="34275" anchor="b" anchorCtr="0"/>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39" name="Google Shape;39;p6"/>
          <p:cNvSpPr txBox="1">
            <a:spLocks noGrp="1"/>
          </p:cNvSpPr>
          <p:nvPr>
            <p:ph type="body" idx="2"/>
          </p:nvPr>
        </p:nvSpPr>
        <p:spPr>
          <a:xfrm>
            <a:off x="629841" y="1878806"/>
            <a:ext cx="3868200" cy="27633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0" name="Google Shape;40;p6"/>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41" name="Google Shape;41;p6"/>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2" name="Google Shape;42;p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 name="Google Shape;43;p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 name="Google Shape;44;p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7" name="Google Shape;47;p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 name="Google Shape;48;p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 name="Google Shape;49;p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2" name="Google Shape;52;p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3" name="Google Shape;53;p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6" name="Google Shape;56;p9"/>
          <p:cNvSpPr txBox="1">
            <a:spLocks noGrp="1"/>
          </p:cNvSpPr>
          <p:nvPr>
            <p:ph type="body" idx="1"/>
          </p:nvPr>
        </p:nvSpPr>
        <p:spPr>
          <a:xfrm>
            <a:off x="3887391" y="740569"/>
            <a:ext cx="4629000" cy="3655200"/>
          </a:xfrm>
          <a:prstGeom prst="rect">
            <a:avLst/>
          </a:prstGeom>
          <a:noFill/>
          <a:ln>
            <a:noFill/>
          </a:ln>
        </p:spPr>
        <p:txBody>
          <a:bodyPr spcFirstLastPara="1" wrap="square" lIns="68575" tIns="34275" rIns="68575" bIns="34275" anchor="t" anchorCtr="0"/>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57" name="Google Shape;57;p9"/>
          <p:cNvSpPr txBox="1">
            <a:spLocks noGrp="1"/>
          </p:cNvSpPr>
          <p:nvPr>
            <p:ph type="body" idx="2"/>
          </p:nvPr>
        </p:nvSpPr>
        <p:spPr>
          <a:xfrm>
            <a:off x="629841" y="1543050"/>
            <a:ext cx="2949300" cy="28587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58" name="Google Shape;58;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9" name="Google Shape;59;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0" name="Google Shape;60;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300" cy="12000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3" name="Google Shape;63;p10"/>
          <p:cNvSpPr>
            <a:spLocks noGrp="1"/>
          </p:cNvSpPr>
          <p:nvPr>
            <p:ph type="pic" idx="2"/>
          </p:nvPr>
        </p:nvSpPr>
        <p:spPr>
          <a:xfrm>
            <a:off x="3887391" y="740569"/>
            <a:ext cx="4629000" cy="3655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629841" y="1543050"/>
            <a:ext cx="2949300" cy="28587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65" name="Google Shape;65;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dirty="0"/>
          </a:p>
        </p:txBody>
      </p:sp>
      <p:sp>
        <p:nvSpPr>
          <p:cNvPr id="7" name="Google Shape;7;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r>
              <a:rPr lang="en-US" dirty="0" err="1"/>
              <a:t>Fds</a:t>
            </a:r>
            <a:endParaRPr lang="en-US" dirty="0"/>
          </a:p>
          <a:p>
            <a:pPr lvl="1"/>
            <a:r>
              <a:rPr lang="en-US" dirty="0" err="1"/>
              <a:t>Fdas</a:t>
            </a:r>
            <a:endParaRPr lang="en-US" dirty="0"/>
          </a:p>
          <a:p>
            <a:pPr lvl="2"/>
            <a:r>
              <a:rPr lang="en-US" dirty="0" err="1"/>
              <a:t>Sdfsd</a:t>
            </a:r>
            <a:endParaRPr lang="en-US" dirty="0"/>
          </a:p>
          <a:p>
            <a:pPr lvl="3"/>
            <a:r>
              <a:rPr lang="en-US" dirty="0" err="1"/>
              <a:t>fdsfd</a:t>
            </a:r>
            <a:endParaRPr dirty="0"/>
          </a:p>
        </p:txBody>
      </p:sp>
      <p:sp>
        <p:nvSpPr>
          <p:cNvPr id="8" name="Google Shape;8;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panose="020B0604020202020204" pitchFamily="34" charset="0"/>
          <a:ea typeface="Arial" panose="020B0604020202020204" pitchFamily="34" charset="0"/>
          <a:cs typeface="Arial" panose="020B0604020202020204" pitchFamily="34" charset="0"/>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linkerd.io/1/advanced/dtab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api.linkerd.io/1.0.2/linkerd/index.html#path-identifier"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hyperlink" Target="https://docs.aws.amazon.com/Route53/latest/DeveloperGuide/ResourceRecordTypes.html"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aws.amazon.com/route53/"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hyperlink" Target="https://docs.aws.amazon.com/Route53/latest/DeveloperGuide/ResourceRecordTypes.html"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linkerd.io/1/advanced/dtabs/"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linkerd.io/1/advanced/namerd/"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ctrTitle" idx="4294967295"/>
          </p:nvPr>
        </p:nvSpPr>
        <p:spPr>
          <a:xfrm>
            <a:off x="3654128" y="1805652"/>
            <a:ext cx="5238900" cy="12213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dirty="0">
                <a:latin typeface="Arial"/>
                <a:ea typeface="Arial"/>
                <a:cs typeface="Arial"/>
                <a:sym typeface="Arial"/>
              </a:rPr>
              <a:t>Meshing Monolith to Microservices</a:t>
            </a:r>
            <a:endParaRPr sz="4400" b="1" dirty="0">
              <a:latin typeface="Arial"/>
              <a:ea typeface="Arial"/>
              <a:cs typeface="Arial"/>
              <a:sym typeface="Arial"/>
            </a:endParaRPr>
          </a:p>
        </p:txBody>
      </p:sp>
      <p:sp>
        <p:nvSpPr>
          <p:cNvPr id="2" name="Google Shape;92;p15">
            <a:extLst>
              <a:ext uri="{FF2B5EF4-FFF2-40B4-BE49-F238E27FC236}">
                <a16:creationId xmlns:a16="http://schemas.microsoft.com/office/drawing/2014/main" id="{2693F51E-1803-4D32-B60D-E1AC5B799BD6}"/>
              </a:ext>
            </a:extLst>
          </p:cNvPr>
          <p:cNvSpPr txBox="1">
            <a:spLocks/>
          </p:cNvSpPr>
          <p:nvPr/>
        </p:nvSpPr>
        <p:spPr>
          <a:xfrm>
            <a:off x="3260935" y="2795405"/>
            <a:ext cx="5238900" cy="12213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pPr algn="r"/>
            <a:r>
              <a:rPr lang="en-US" sz="1800" dirty="0">
                <a:latin typeface="Arial"/>
                <a:cs typeface="Arial"/>
              </a:rPr>
              <a:t>Leo Liang</a:t>
            </a:r>
            <a:endParaRPr lang="en-US" sz="1800" b="1" dirty="0">
              <a:latin typeface="Arial"/>
              <a:cs typeface="Arial"/>
            </a:endParaRPr>
          </a:p>
          <a:p>
            <a:pPr algn="r"/>
            <a:r>
              <a:rPr lang="en-US" sz="1800" dirty="0">
                <a:latin typeface="Arial"/>
                <a:cs typeface="Arial"/>
              </a:rPr>
              <a:t>@</a:t>
            </a:r>
            <a:r>
              <a:rPr lang="en-US" sz="1800" dirty="0" err="1">
                <a:latin typeface="Arial"/>
                <a:cs typeface="Arial"/>
              </a:rPr>
              <a:t>leozc</a:t>
            </a:r>
            <a:endParaRPr lang="en-US" sz="1800" dirty="0">
              <a:latin typeface="Arial"/>
              <a:cs typeface="Arial"/>
            </a:endParaRPr>
          </a:p>
        </p:txBody>
      </p:sp>
      <p:pic>
        <p:nvPicPr>
          <p:cNvPr id="4" name="Picture 3">
            <a:extLst>
              <a:ext uri="{FF2B5EF4-FFF2-40B4-BE49-F238E27FC236}">
                <a16:creationId xmlns:a16="http://schemas.microsoft.com/office/drawing/2014/main" id="{81D3C305-54B1-8A44-91EA-0902AD5D92A8}"/>
              </a:ext>
            </a:extLst>
          </p:cNvPr>
          <p:cNvPicPr>
            <a:picLocks noChangeAspect="1"/>
          </p:cNvPicPr>
          <p:nvPr/>
        </p:nvPicPr>
        <p:blipFill>
          <a:blip r:embed="rId3"/>
          <a:stretch>
            <a:fillRect/>
          </a:stretch>
        </p:blipFill>
        <p:spPr>
          <a:xfrm>
            <a:off x="7389154" y="3399803"/>
            <a:ext cx="244051" cy="2440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a:solidFill>
                  <a:srgbClr val="FFFFFF"/>
                </a:solidFill>
                <a:latin typeface="Arial"/>
                <a:ea typeface="Arial"/>
                <a:cs typeface="Arial"/>
                <a:sym typeface="Arial"/>
              </a:rPr>
              <a:t>Split the world into TWO</a:t>
            </a:r>
            <a:endParaRPr/>
          </a:p>
        </p:txBody>
      </p:sp>
      <p:pic>
        <p:nvPicPr>
          <p:cNvPr id="140" name="Google Shape;140;p22" descr="A screenshot of a cell phone&#10;&#10;Description generated with very high confidence"/>
          <p:cNvPicPr preferRelativeResize="0"/>
          <p:nvPr/>
        </p:nvPicPr>
        <p:blipFill>
          <a:blip r:embed="rId3"/>
          <a:stretch>
            <a:fillRect/>
          </a:stretch>
        </p:blipFill>
        <p:spPr>
          <a:xfrm>
            <a:off x="1577976" y="2053396"/>
            <a:ext cx="4851215" cy="2706943"/>
          </a:xfrm>
          <a:prstGeom prst="rect">
            <a:avLst/>
          </a:prstGeom>
          <a:noFill/>
          <a:ln>
            <a:noFill/>
          </a:ln>
        </p:spPr>
      </p:pic>
      <p:sp>
        <p:nvSpPr>
          <p:cNvPr id="141" name="Google Shape;141;p22"/>
          <p:cNvSpPr txBox="1">
            <a:spLocks noGrp="1"/>
          </p:cNvSpPr>
          <p:nvPr>
            <p:ph type="body" idx="4294967295"/>
          </p:nvPr>
        </p:nvSpPr>
        <p:spPr>
          <a:xfrm>
            <a:off x="322263" y="1152475"/>
            <a:ext cx="5545137" cy="934363"/>
          </a:xfrm>
          <a:prstGeom prst="rect">
            <a:avLst/>
          </a:prstGeom>
        </p:spPr>
        <p:txBody>
          <a:bodyPr spcFirstLastPara="1" wrap="square" lIns="68575" tIns="34275" rIns="68575" bIns="34275" anchor="t" anchorCtr="0">
            <a:noAutofit/>
          </a:bodyPr>
          <a:lstStyle/>
          <a:p>
            <a:pPr marL="177800" lvl="0" indent="0" algn="l" rtl="0">
              <a:spcBef>
                <a:spcPts val="800"/>
              </a:spcBef>
              <a:spcAft>
                <a:spcPts val="0"/>
              </a:spcAft>
              <a:buNone/>
            </a:pPr>
            <a:r>
              <a:rPr lang="en" sz="1800" dirty="0">
                <a:latin typeface="Arial"/>
                <a:ea typeface="Arial"/>
                <a:cs typeface="Arial"/>
                <a:sym typeface="Arial"/>
              </a:rPr>
              <a:t>Edge = Nginx + (</a:t>
            </a:r>
            <a:r>
              <a:rPr lang="en" sz="1800" dirty="0" err="1">
                <a:latin typeface="Arial"/>
                <a:ea typeface="Arial"/>
                <a:cs typeface="Arial"/>
                <a:sym typeface="Arial"/>
              </a:rPr>
              <a:t>Linkerd</a:t>
            </a:r>
            <a:r>
              <a:rPr lang="en" sz="1800" dirty="0">
                <a:latin typeface="Arial"/>
                <a:ea typeface="Arial"/>
                <a:cs typeface="Arial"/>
                <a:sym typeface="Arial"/>
              </a:rPr>
              <a:t> + Customized Plugins)</a:t>
            </a:r>
            <a:endParaRPr sz="1800" dirty="0">
              <a:latin typeface="Arial"/>
              <a:ea typeface="Arial"/>
              <a:cs typeface="Arial"/>
              <a:sym typeface="Arial"/>
            </a:endParaRPr>
          </a:p>
          <a:p>
            <a:pPr marL="457200" marR="0" lvl="0" indent="0" algn="l" rtl="0">
              <a:lnSpc>
                <a:spcPct val="115000"/>
              </a:lnSpc>
              <a:spcBef>
                <a:spcPts val="0"/>
              </a:spcBef>
              <a:spcAft>
                <a:spcPts val="1600"/>
              </a:spcAft>
              <a:buNone/>
            </a:pPr>
            <a:endParaRPr sz="1800" dirty="0">
              <a:latin typeface="Arial"/>
              <a:ea typeface="Arial"/>
              <a:cs typeface="Arial"/>
              <a:sym typeface="Arial"/>
            </a:endParaRPr>
          </a:p>
        </p:txBody>
      </p:sp>
      <p:pic>
        <p:nvPicPr>
          <p:cNvPr id="3078" name="Picture 6" descr="https://documents.lucidchart.com/documents/7a670700-e347-4b51-9eb7-3a0a898b7cee/pages/0_0?a=2523&amp;x=215&amp;y=95&amp;w=550&amp;h=990&amp;store=1&amp;accept=image%2F*&amp;auth=LCA%2034183315541045f6ceb8031b06f584f4bbce5f1f-ts%3D1557122354">
            <a:extLst>
              <a:ext uri="{FF2B5EF4-FFF2-40B4-BE49-F238E27FC236}">
                <a16:creationId xmlns:a16="http://schemas.microsoft.com/office/drawing/2014/main" id="{9B5EB263-447B-9C45-B2EF-169C5FC749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83" t="6465" r="8413" b="6357"/>
          <a:stretch/>
        </p:blipFill>
        <p:spPr bwMode="auto">
          <a:xfrm>
            <a:off x="6777318" y="1152474"/>
            <a:ext cx="2023783" cy="3787367"/>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140;p22" descr="Related image">
            <a:extLst>
              <a:ext uri="{FF2B5EF4-FFF2-40B4-BE49-F238E27FC236}">
                <a16:creationId xmlns:a16="http://schemas.microsoft.com/office/drawing/2014/main" id="{F97073EB-FD5B-43F0-9D39-EAF6E11F573E}"/>
              </a:ext>
            </a:extLst>
          </p:cNvPr>
          <p:cNvPicPr preferRelativeResize="0"/>
          <p:nvPr/>
        </p:nvPicPr>
        <p:blipFill>
          <a:blip r:embed="rId5">
            <a:alphaModFix/>
          </a:blip>
          <a:stretch>
            <a:fillRect/>
          </a:stretch>
        </p:blipFill>
        <p:spPr>
          <a:xfrm>
            <a:off x="561074" y="2053396"/>
            <a:ext cx="1337550" cy="1337550"/>
          </a:xfrm>
          <a:prstGeom prst="rect">
            <a:avLst/>
          </a:prstGeom>
          <a:noFill/>
          <a:ln>
            <a:noFill/>
          </a:ln>
        </p:spPr>
      </p:pic>
    </p:spTree>
    <p:extLst>
      <p:ext uri="{BB962C8B-B14F-4D97-AF65-F5344CB8AC3E}">
        <p14:creationId xmlns:p14="http://schemas.microsoft.com/office/powerpoint/2010/main" val="286860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4400" b="1">
                <a:solidFill>
                  <a:srgbClr val="FFFFFF"/>
                </a:solidFill>
                <a:latin typeface="Arial"/>
                <a:ea typeface="Arial"/>
                <a:cs typeface="Arial"/>
                <a:sym typeface="Arial"/>
              </a:rPr>
              <a:t>Split the world into TWO</a:t>
            </a:r>
            <a:endParaRPr/>
          </a:p>
        </p:txBody>
      </p:sp>
      <p:sp>
        <p:nvSpPr>
          <p:cNvPr id="147" name="Google Shape;147;p23"/>
          <p:cNvSpPr txBox="1">
            <a:spLocks noGrp="1"/>
          </p:cNvSpPr>
          <p:nvPr>
            <p:ph type="body" idx="4294967295"/>
          </p:nvPr>
        </p:nvSpPr>
        <p:spPr>
          <a:xfrm>
            <a:off x="322263" y="1152475"/>
            <a:ext cx="5954700" cy="280345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Clr>
                <a:schemeClr val="dk1"/>
              </a:buClr>
              <a:buSzPts val="1100"/>
              <a:buFont typeface="Arial"/>
              <a:buNone/>
            </a:pPr>
            <a:r>
              <a:rPr lang="en" sz="1800" dirty="0">
                <a:latin typeface="Arial"/>
                <a:ea typeface="Arial"/>
                <a:cs typeface="Arial"/>
                <a:sym typeface="Arial"/>
              </a:rPr>
              <a:t>Nginx Layer</a:t>
            </a:r>
            <a:endParaRPr sz="1800" dirty="0">
              <a:latin typeface="Arial"/>
              <a:ea typeface="Arial"/>
              <a:cs typeface="Arial"/>
              <a:sym typeface="Arial"/>
            </a:endParaRPr>
          </a:p>
          <a:p>
            <a:pPr marL="457200" lvl="0" indent="-342900" algn="l" rtl="0">
              <a:lnSpc>
                <a:spcPct val="100000"/>
              </a:lnSpc>
              <a:spcBef>
                <a:spcPts val="1000"/>
              </a:spcBef>
              <a:spcAft>
                <a:spcPts val="0"/>
              </a:spcAft>
              <a:buSzPts val="1800"/>
              <a:buChar char="•"/>
            </a:pPr>
            <a:r>
              <a:rPr lang="en" sz="1800" dirty="0">
                <a:latin typeface="Arial"/>
                <a:ea typeface="Arial"/>
                <a:cs typeface="Arial"/>
                <a:sym typeface="Arial"/>
              </a:rPr>
              <a:t>Police and security (CSRF validation)</a:t>
            </a:r>
            <a:endParaRPr sz="1800" dirty="0">
              <a:latin typeface="Arial"/>
              <a:ea typeface="Arial"/>
              <a:cs typeface="Arial"/>
              <a:sym typeface="Arial"/>
            </a:endParaRPr>
          </a:p>
          <a:p>
            <a:pPr marL="457200" lvl="0" indent="-342900" algn="l" rtl="0">
              <a:lnSpc>
                <a:spcPct val="100000"/>
              </a:lnSpc>
              <a:spcBef>
                <a:spcPts val="1000"/>
              </a:spcBef>
              <a:spcAft>
                <a:spcPts val="0"/>
              </a:spcAft>
              <a:buSzPts val="1800"/>
              <a:buChar char="•"/>
            </a:pPr>
            <a:r>
              <a:rPr lang="en" sz="1800" dirty="0">
                <a:latin typeface="Arial"/>
                <a:ea typeface="Arial"/>
                <a:cs typeface="Arial"/>
                <a:sym typeface="Arial"/>
              </a:rPr>
              <a:t>Header Normalization and injection (region)</a:t>
            </a:r>
            <a:endParaRPr sz="1800" dirty="0">
              <a:latin typeface="Arial"/>
              <a:ea typeface="Arial"/>
              <a:cs typeface="Arial"/>
              <a:sym typeface="Arial"/>
            </a:endParaRPr>
          </a:p>
          <a:p>
            <a:pPr marL="457200" lvl="0" indent="-342900" algn="l" rtl="0">
              <a:lnSpc>
                <a:spcPct val="100000"/>
              </a:lnSpc>
              <a:spcBef>
                <a:spcPts val="1000"/>
              </a:spcBef>
              <a:spcAft>
                <a:spcPts val="0"/>
              </a:spcAft>
              <a:buSzPts val="1800"/>
              <a:buChar char="•"/>
            </a:pPr>
            <a:r>
              <a:rPr lang="en" sz="1800" dirty="0">
                <a:latin typeface="Arial"/>
                <a:ea typeface="Arial"/>
                <a:cs typeface="Arial"/>
                <a:sym typeface="Arial"/>
              </a:rPr>
              <a:t>URL Normalization</a:t>
            </a:r>
            <a:endParaRPr sz="1800" dirty="0">
              <a:latin typeface="Arial"/>
              <a:ea typeface="Arial"/>
              <a:cs typeface="Arial"/>
              <a:sym typeface="Arial"/>
            </a:endParaRPr>
          </a:p>
          <a:p>
            <a:pPr marL="520700" lvl="0" indent="0" algn="l" rtl="0">
              <a:lnSpc>
                <a:spcPct val="100000"/>
              </a:lnSpc>
              <a:spcBef>
                <a:spcPts val="1000"/>
              </a:spcBef>
              <a:spcAft>
                <a:spcPts val="0"/>
              </a:spcAft>
              <a:buNone/>
            </a:pPr>
            <a:r>
              <a:rPr lang="en" sz="1800" dirty="0">
                <a:latin typeface="Arial"/>
                <a:ea typeface="Arial"/>
                <a:cs typeface="Arial"/>
                <a:sym typeface="Arial"/>
              </a:rPr>
              <a:t>  </a:t>
            </a:r>
            <a:r>
              <a:rPr lang="en" sz="1800" b="1" dirty="0">
                <a:latin typeface="Consolas"/>
                <a:ea typeface="Consolas"/>
                <a:cs typeface="Consolas"/>
                <a:sym typeface="Consolas"/>
              </a:rPr>
              <a:t>/</a:t>
            </a:r>
            <a:r>
              <a:rPr lang="en" sz="1800" b="1" dirty="0" err="1">
                <a:latin typeface="Consolas"/>
                <a:ea typeface="Consolas"/>
                <a:cs typeface="Consolas"/>
                <a:sym typeface="Consolas"/>
              </a:rPr>
              <a:t>api</a:t>
            </a:r>
            <a:r>
              <a:rPr lang="en" sz="1800" b="1" dirty="0">
                <a:latin typeface="Consolas"/>
                <a:ea typeface="Consolas"/>
                <a:cs typeface="Consolas"/>
                <a:sym typeface="Consolas"/>
              </a:rPr>
              <a:t>/message/foo/</a:t>
            </a:r>
            <a:r>
              <a:rPr lang="en" sz="1800" b="1" dirty="0" err="1">
                <a:latin typeface="Consolas"/>
                <a:ea typeface="Consolas"/>
                <a:cs typeface="Consolas"/>
                <a:sym typeface="Consolas"/>
              </a:rPr>
              <a:t>bar?a</a:t>
            </a:r>
            <a:r>
              <a:rPr lang="en" sz="1800" b="1" dirty="0">
                <a:latin typeface="Consolas"/>
                <a:ea typeface="Consolas"/>
                <a:cs typeface="Consolas"/>
                <a:sym typeface="Consolas"/>
              </a:rPr>
              <a:t>=123</a:t>
            </a:r>
            <a:r>
              <a:rPr lang="en" sz="1800" dirty="0">
                <a:latin typeface="Arial"/>
                <a:ea typeface="Arial"/>
                <a:cs typeface="Arial"/>
                <a:sym typeface="Arial"/>
              </a:rPr>
              <a:t> </a:t>
            </a:r>
            <a:br>
              <a:rPr lang="en" sz="1800" dirty="0">
                <a:latin typeface="Arial"/>
                <a:ea typeface="Arial"/>
                <a:cs typeface="Arial"/>
                <a:sym typeface="Arial"/>
              </a:rPr>
            </a:br>
            <a:endParaRPr sz="1800" dirty="0">
              <a:latin typeface="Arial"/>
              <a:ea typeface="Arial"/>
              <a:cs typeface="Arial"/>
              <a:sym typeface="Arial"/>
            </a:endParaRPr>
          </a:p>
          <a:p>
            <a:pPr marL="457200" lvl="0" indent="0" algn="l" rtl="0">
              <a:lnSpc>
                <a:spcPct val="100000"/>
              </a:lnSpc>
              <a:spcBef>
                <a:spcPts val="1000"/>
              </a:spcBef>
              <a:spcAft>
                <a:spcPts val="0"/>
              </a:spcAft>
              <a:buNone/>
            </a:pPr>
            <a:r>
              <a:rPr lang="en" sz="1800" dirty="0">
                <a:latin typeface="Arial"/>
                <a:ea typeface="Arial"/>
                <a:cs typeface="Arial"/>
                <a:sym typeface="Arial"/>
              </a:rPr>
              <a:t>   </a:t>
            </a:r>
            <a:r>
              <a:rPr lang="en" sz="1800" b="1" dirty="0">
                <a:latin typeface="Consolas"/>
                <a:ea typeface="Consolas"/>
                <a:cs typeface="Consolas"/>
                <a:sym typeface="Consolas"/>
              </a:rPr>
              <a:t>/h1/us-east-1a/prod/foo/</a:t>
            </a:r>
            <a:r>
              <a:rPr lang="en" sz="1800" b="1" dirty="0" err="1">
                <a:latin typeface="Consolas"/>
                <a:ea typeface="Consolas"/>
                <a:cs typeface="Consolas"/>
                <a:sym typeface="Consolas"/>
              </a:rPr>
              <a:t>bar?a</a:t>
            </a:r>
            <a:r>
              <a:rPr lang="en" sz="1800" b="1" dirty="0">
                <a:latin typeface="Consolas"/>
                <a:ea typeface="Consolas"/>
                <a:cs typeface="Consolas"/>
                <a:sym typeface="Consolas"/>
              </a:rPr>
              <a:t>=123</a:t>
            </a:r>
            <a:endParaRPr sz="1800" b="1" dirty="0">
              <a:latin typeface="Consolas"/>
              <a:ea typeface="Consolas"/>
              <a:cs typeface="Consolas"/>
              <a:sym typeface="Consolas"/>
            </a:endParaRPr>
          </a:p>
          <a:p>
            <a:pPr marL="0" lvl="0" indent="0" algn="l" rtl="0">
              <a:lnSpc>
                <a:spcPct val="100000"/>
              </a:lnSpc>
              <a:spcBef>
                <a:spcPts val="1000"/>
              </a:spcBef>
              <a:spcAft>
                <a:spcPts val="0"/>
              </a:spcAft>
              <a:buClr>
                <a:schemeClr val="dk1"/>
              </a:buClr>
              <a:buSzPts val="1100"/>
              <a:buFont typeface="Arial"/>
              <a:buNone/>
            </a:pPr>
            <a:endParaRPr sz="1800" dirty="0">
              <a:latin typeface="Arial"/>
              <a:ea typeface="Arial"/>
              <a:cs typeface="Arial"/>
              <a:sym typeface="Arial"/>
            </a:endParaRPr>
          </a:p>
          <a:p>
            <a:pPr marL="0" lvl="0" indent="0" algn="l" rtl="0">
              <a:lnSpc>
                <a:spcPct val="100000"/>
              </a:lnSpc>
              <a:spcBef>
                <a:spcPts val="1000"/>
              </a:spcBef>
              <a:spcAft>
                <a:spcPts val="1000"/>
              </a:spcAft>
              <a:buNone/>
            </a:pPr>
            <a:endParaRPr sz="1800" dirty="0">
              <a:latin typeface="Arial"/>
              <a:ea typeface="Arial"/>
              <a:cs typeface="Arial"/>
              <a:sym typeface="Arial"/>
            </a:endParaRPr>
          </a:p>
        </p:txBody>
      </p:sp>
      <p:cxnSp>
        <p:nvCxnSpPr>
          <p:cNvPr id="149" name="Google Shape;149;p23"/>
          <p:cNvCxnSpPr/>
          <p:nvPr/>
        </p:nvCxnSpPr>
        <p:spPr>
          <a:xfrm>
            <a:off x="2563100" y="3206382"/>
            <a:ext cx="0" cy="329100"/>
          </a:xfrm>
          <a:prstGeom prst="straightConnector1">
            <a:avLst/>
          </a:prstGeom>
          <a:noFill/>
          <a:ln w="19050" cap="flat" cmpd="sng">
            <a:solidFill>
              <a:srgbClr val="000000"/>
            </a:solidFill>
            <a:prstDash val="solid"/>
            <a:round/>
            <a:headEnd type="none" w="med" len="med"/>
            <a:tailEnd type="triangle" w="med" len="med"/>
          </a:ln>
        </p:spPr>
      </p:cxnSp>
      <p:pic>
        <p:nvPicPr>
          <p:cNvPr id="9" name="Picture 6" descr="https://documents.lucidchart.com/documents/7a670700-e347-4b51-9eb7-3a0a898b7cee/pages/0_0?a=2523&amp;x=215&amp;y=95&amp;w=550&amp;h=990&amp;store=1&amp;accept=image%2F*&amp;auth=LCA%2034183315541045f6ceb8031b06f584f4bbce5f1f-ts%3D1557122354">
            <a:extLst>
              <a:ext uri="{FF2B5EF4-FFF2-40B4-BE49-F238E27FC236}">
                <a16:creationId xmlns:a16="http://schemas.microsoft.com/office/drawing/2014/main" id="{BC400BC7-FC60-8744-88CC-0C1CEFB9D3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83" t="6465" r="8413" b="6357"/>
          <a:stretch/>
        </p:blipFill>
        <p:spPr bwMode="auto">
          <a:xfrm>
            <a:off x="6777318" y="1152474"/>
            <a:ext cx="2023783" cy="3787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body" idx="4294967295"/>
          </p:nvPr>
        </p:nvSpPr>
        <p:spPr>
          <a:xfrm>
            <a:off x="322263" y="1150938"/>
            <a:ext cx="5344200" cy="3416400"/>
          </a:xfrm>
          <a:prstGeom prst="rect">
            <a:avLst/>
          </a:prstGeom>
        </p:spPr>
        <p:txBody>
          <a:bodyPr spcFirstLastPara="1" wrap="square" lIns="68575" tIns="34275" rIns="68575" bIns="34275" anchor="t" anchorCtr="0">
            <a:noAutofit/>
          </a:bodyPr>
          <a:lstStyle/>
          <a:p>
            <a:pPr marL="0" lvl="0" indent="0" algn="l" rtl="0">
              <a:lnSpc>
                <a:spcPct val="100000"/>
              </a:lnSpc>
              <a:spcBef>
                <a:spcPts val="800"/>
              </a:spcBef>
              <a:spcAft>
                <a:spcPts val="0"/>
              </a:spcAft>
              <a:buNone/>
            </a:pPr>
            <a:r>
              <a:rPr lang="en" sz="1800" dirty="0" err="1">
                <a:latin typeface="Arial"/>
                <a:ea typeface="Arial"/>
                <a:cs typeface="Arial"/>
                <a:sym typeface="Arial"/>
              </a:rPr>
              <a:t>LinkerD</a:t>
            </a:r>
            <a:r>
              <a:rPr lang="en" sz="1800" dirty="0">
                <a:latin typeface="Arial"/>
                <a:ea typeface="Arial"/>
                <a:cs typeface="Arial"/>
                <a:sym typeface="Arial"/>
              </a:rPr>
              <a:t> Layer</a:t>
            </a:r>
            <a:endParaRPr sz="1800" dirty="0">
              <a:latin typeface="Arial"/>
              <a:ea typeface="Arial"/>
              <a:cs typeface="Arial"/>
              <a:sym typeface="Arial"/>
            </a:endParaRPr>
          </a:p>
          <a:p>
            <a:pPr indent="-342900">
              <a:lnSpc>
                <a:spcPct val="100000"/>
              </a:lnSpc>
              <a:spcBef>
                <a:spcPts val="1000"/>
              </a:spcBef>
              <a:buSzPts val="1800"/>
            </a:pPr>
            <a:r>
              <a:rPr lang="en" sz="1800" dirty="0">
                <a:latin typeface="Arial"/>
                <a:ea typeface="Arial"/>
                <a:cs typeface="Arial"/>
                <a:sym typeface="Arial"/>
              </a:rPr>
              <a:t>URL Interpreted by </a:t>
            </a:r>
            <a:r>
              <a:rPr lang="en" sz="1800" dirty="0" err="1">
                <a:latin typeface="Arial"/>
                <a:ea typeface="Arial"/>
                <a:cs typeface="Arial"/>
                <a:sym typeface="Arial"/>
              </a:rPr>
              <a:t>Namerd</a:t>
            </a:r>
            <a:r>
              <a:rPr lang="en" sz="1800" dirty="0">
                <a:latin typeface="Arial"/>
                <a:ea typeface="Arial"/>
                <a:cs typeface="Arial"/>
                <a:sym typeface="Arial"/>
              </a:rPr>
              <a:t> </a:t>
            </a:r>
            <a:r>
              <a:rPr lang="en" sz="1800" dirty="0" err="1">
                <a:latin typeface="Arial"/>
                <a:ea typeface="Arial"/>
                <a:cs typeface="Arial"/>
                <a:sym typeface="Arial"/>
              </a:rPr>
              <a:t>Dtab</a:t>
            </a:r>
            <a:endParaRPr sz="1800" dirty="0" err="1">
              <a:latin typeface="Arial"/>
              <a:ea typeface="Arial"/>
              <a:cs typeface="Arial"/>
              <a:sym typeface="Arial"/>
            </a:endParaRPr>
          </a:p>
          <a:p>
            <a:pPr lvl="1">
              <a:lnSpc>
                <a:spcPct val="100000"/>
              </a:lnSpc>
              <a:spcBef>
                <a:spcPts val="0"/>
              </a:spcBef>
            </a:pPr>
            <a:r>
              <a:rPr lang="en" sz="1600" dirty="0" err="1">
                <a:latin typeface="Arial"/>
                <a:cs typeface="Arial"/>
                <a:sym typeface="Arial"/>
              </a:rPr>
              <a:t>NamerD</a:t>
            </a:r>
            <a:r>
              <a:rPr lang="en" sz="1600" dirty="0">
                <a:latin typeface="Arial"/>
                <a:cs typeface="Arial"/>
                <a:sym typeface="Arial"/>
              </a:rPr>
              <a:t> → Mesh DNS</a:t>
            </a:r>
            <a:endParaRPr sz="1600" dirty="0">
              <a:latin typeface="Arial"/>
              <a:cs typeface="Arial"/>
              <a:sym typeface="Arial"/>
            </a:endParaRPr>
          </a:p>
          <a:p>
            <a:pPr marL="457200" lvl="0" indent="-342900" algn="l" rtl="0">
              <a:lnSpc>
                <a:spcPct val="100000"/>
              </a:lnSpc>
              <a:spcBef>
                <a:spcPts val="1000"/>
              </a:spcBef>
              <a:spcAft>
                <a:spcPts val="0"/>
              </a:spcAft>
              <a:buSzPts val="1800"/>
              <a:buChar char="•"/>
            </a:pPr>
            <a:r>
              <a:rPr lang="en" sz="1800" b="1" dirty="0">
                <a:latin typeface="Consolas"/>
                <a:ea typeface="Consolas"/>
                <a:cs typeface="Consolas"/>
                <a:sym typeface="Consolas"/>
              </a:rPr>
              <a:t>/h1/us-east-1a/prod/foo/</a:t>
            </a:r>
            <a:r>
              <a:rPr lang="en" sz="1800" b="1" dirty="0" err="1">
                <a:latin typeface="Consolas"/>
                <a:ea typeface="Consolas"/>
                <a:cs typeface="Consolas"/>
                <a:sym typeface="Consolas"/>
              </a:rPr>
              <a:t>bar?a</a:t>
            </a:r>
            <a:r>
              <a:rPr lang="en" sz="1800" b="1" dirty="0">
                <a:latin typeface="Consolas"/>
                <a:ea typeface="Consolas"/>
                <a:cs typeface="Consolas"/>
                <a:sym typeface="Consolas"/>
              </a:rPr>
              <a:t>=123</a:t>
            </a:r>
            <a:r>
              <a:rPr lang="en" sz="1800" dirty="0">
                <a:latin typeface="Arial"/>
                <a:ea typeface="Arial"/>
                <a:cs typeface="Arial"/>
                <a:sym typeface="Arial"/>
              </a:rPr>
              <a:t> will deliver traffic to:</a:t>
            </a:r>
            <a:endParaRPr sz="1800" dirty="0">
              <a:latin typeface="Arial"/>
              <a:ea typeface="Arial"/>
              <a:cs typeface="Arial"/>
              <a:sym typeface="Arial"/>
            </a:endParaRPr>
          </a:p>
          <a:p>
            <a:pPr marL="457200" lvl="0" indent="457200" algn="l" rtl="0">
              <a:lnSpc>
                <a:spcPct val="100000"/>
              </a:lnSpc>
              <a:spcBef>
                <a:spcPts val="1000"/>
              </a:spcBef>
              <a:spcAft>
                <a:spcPts val="0"/>
              </a:spcAft>
              <a:buClr>
                <a:schemeClr val="dk1"/>
              </a:buClr>
              <a:buSzPts val="1100"/>
              <a:buFont typeface="Arial"/>
              <a:buNone/>
            </a:pPr>
            <a:r>
              <a:rPr lang="en" sz="1800" b="1" dirty="0">
                <a:latin typeface="Consolas"/>
                <a:ea typeface="Consolas"/>
                <a:cs typeface="Consolas"/>
                <a:sym typeface="Consolas"/>
              </a:rPr>
              <a:t>$host:$port/foo/</a:t>
            </a:r>
            <a:r>
              <a:rPr lang="en" sz="1800" b="1" dirty="0" err="1">
                <a:latin typeface="Consolas"/>
                <a:ea typeface="Consolas"/>
                <a:cs typeface="Consolas"/>
                <a:sym typeface="Consolas"/>
              </a:rPr>
              <a:t>bar?a</a:t>
            </a:r>
            <a:r>
              <a:rPr lang="en" sz="1800" b="1" dirty="0">
                <a:latin typeface="Consolas"/>
                <a:ea typeface="Consolas"/>
                <a:cs typeface="Consolas"/>
                <a:sym typeface="Consolas"/>
              </a:rPr>
              <a:t>=123 </a:t>
            </a:r>
            <a:endParaRPr sz="1800" b="1" dirty="0">
              <a:latin typeface="Consolas"/>
              <a:ea typeface="Consolas"/>
              <a:cs typeface="Consolas"/>
              <a:sym typeface="Consolas"/>
            </a:endParaRPr>
          </a:p>
          <a:p>
            <a:pPr marL="0" lvl="0" indent="457200" algn="l" rtl="0">
              <a:lnSpc>
                <a:spcPct val="100000"/>
              </a:lnSpc>
              <a:spcBef>
                <a:spcPts val="1000"/>
              </a:spcBef>
              <a:spcAft>
                <a:spcPts val="1000"/>
              </a:spcAft>
              <a:buClr>
                <a:schemeClr val="dk1"/>
              </a:buClr>
              <a:buSzPts val="1100"/>
              <a:buFont typeface="Arial"/>
              <a:buNone/>
            </a:pPr>
            <a:r>
              <a:rPr lang="en" sz="1800" i="1" dirty="0">
                <a:latin typeface="Arial"/>
                <a:ea typeface="Arial"/>
                <a:cs typeface="Arial"/>
                <a:sym typeface="Arial"/>
              </a:rPr>
              <a:t>(Note: Routing/Discovery in later section)</a:t>
            </a:r>
            <a:endParaRPr sz="1800" i="1" dirty="0">
              <a:latin typeface="Arial"/>
              <a:ea typeface="Arial"/>
              <a:cs typeface="Arial"/>
              <a:sym typeface="Arial"/>
            </a:endParaRPr>
          </a:p>
        </p:txBody>
      </p:sp>
      <p:sp>
        <p:nvSpPr>
          <p:cNvPr id="156" name="Google Shape;156;p24"/>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4400" b="1">
                <a:solidFill>
                  <a:srgbClr val="FFFFFF"/>
                </a:solidFill>
                <a:latin typeface="Arial"/>
                <a:ea typeface="Arial"/>
                <a:cs typeface="Arial"/>
                <a:sym typeface="Arial"/>
              </a:rPr>
              <a:t>Split the world into TWO</a:t>
            </a:r>
            <a:endParaRPr/>
          </a:p>
        </p:txBody>
      </p:sp>
      <p:pic>
        <p:nvPicPr>
          <p:cNvPr id="8" name="Picture 6" descr="https://documents.lucidchart.com/documents/7a670700-e347-4b51-9eb7-3a0a898b7cee/pages/0_0?a=2523&amp;x=215&amp;y=95&amp;w=550&amp;h=990&amp;store=1&amp;accept=image%2F*&amp;auth=LCA%2034183315541045f6ceb8031b06f584f4bbce5f1f-ts%3D1557122354">
            <a:extLst>
              <a:ext uri="{FF2B5EF4-FFF2-40B4-BE49-F238E27FC236}">
                <a16:creationId xmlns:a16="http://schemas.microsoft.com/office/drawing/2014/main" id="{7B9D9707-4499-0040-B77B-6924FD78C7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83" t="6465" r="8413" b="6357"/>
          <a:stretch/>
        </p:blipFill>
        <p:spPr bwMode="auto">
          <a:xfrm>
            <a:off x="6777318" y="1152474"/>
            <a:ext cx="2023783" cy="3787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3600" b="1">
                <a:solidFill>
                  <a:srgbClr val="FFFFFF"/>
                </a:solidFill>
                <a:latin typeface="Arial"/>
                <a:ea typeface="Arial"/>
                <a:cs typeface="Arial"/>
                <a:sym typeface="Arial"/>
              </a:rPr>
              <a:t>Edge LinkerD - Authentication</a:t>
            </a:r>
            <a:endParaRPr sz="3600" b="1">
              <a:solidFill>
                <a:srgbClr val="FFFFFF"/>
              </a:solidFill>
              <a:latin typeface="Arial"/>
              <a:ea typeface="Arial"/>
              <a:cs typeface="Arial"/>
              <a:sym typeface="Arial"/>
            </a:endParaRPr>
          </a:p>
        </p:txBody>
      </p:sp>
      <p:sp>
        <p:nvSpPr>
          <p:cNvPr id="162" name="Google Shape;162;p25"/>
          <p:cNvSpPr txBox="1">
            <a:spLocks noGrp="1"/>
          </p:cNvSpPr>
          <p:nvPr>
            <p:ph type="body" idx="4294967295"/>
          </p:nvPr>
        </p:nvSpPr>
        <p:spPr>
          <a:xfrm>
            <a:off x="322263" y="1150938"/>
            <a:ext cx="4630737" cy="3416400"/>
          </a:xfrm>
          <a:prstGeom prst="rect">
            <a:avLst/>
          </a:prstGeom>
        </p:spPr>
        <p:txBody>
          <a:bodyPr spcFirstLastPara="1" wrap="square" lIns="68575" tIns="34275" rIns="68575" bIns="34275" anchor="t" anchorCtr="0">
            <a:noAutofit/>
          </a:bodyPr>
          <a:lstStyle/>
          <a:p>
            <a:pPr indent="-342900">
              <a:lnSpc>
                <a:spcPct val="100000"/>
              </a:lnSpc>
              <a:buSzPts val="1800"/>
              <a:buAutoNum type="arabicPeriod"/>
            </a:pPr>
            <a:r>
              <a:rPr lang="en" sz="1800" dirty="0">
                <a:latin typeface="Arial"/>
                <a:ea typeface="Arial"/>
                <a:cs typeface="Arial"/>
              </a:rPr>
              <a:t>Transition</a:t>
            </a:r>
            <a:endParaRPr lang="en" sz="1800" dirty="0">
              <a:latin typeface="Arial"/>
              <a:ea typeface="Arial"/>
              <a:cs typeface="Arial"/>
              <a:sym typeface="Arial"/>
            </a:endParaRPr>
          </a:p>
          <a:p>
            <a:pPr lvl="1">
              <a:lnSpc>
                <a:spcPct val="100000"/>
              </a:lnSpc>
            </a:pPr>
            <a:r>
              <a:rPr lang="en" sz="1500" dirty="0">
                <a:latin typeface="Arial"/>
                <a:ea typeface="Arial"/>
                <a:cs typeface="Arial"/>
                <a:sym typeface="Arial"/>
              </a:rPr>
              <a:t>Legacy Client using cookie</a:t>
            </a:r>
            <a:endParaRPr lang="en-US" sz="1500" dirty="0">
              <a:latin typeface="Arial"/>
              <a:ea typeface="Arial"/>
              <a:cs typeface="Arial"/>
            </a:endParaRPr>
          </a:p>
          <a:p>
            <a:pPr lvl="1">
              <a:lnSpc>
                <a:spcPct val="100000"/>
              </a:lnSpc>
              <a:spcBef>
                <a:spcPts val="1000"/>
              </a:spcBef>
            </a:pPr>
            <a:r>
              <a:rPr lang="en" sz="1500" dirty="0">
                <a:latin typeface="Arial"/>
                <a:ea typeface="Arial"/>
                <a:cs typeface="Arial"/>
                <a:sym typeface="Arial"/>
              </a:rPr>
              <a:t>Newer Clients using JWT</a:t>
            </a:r>
            <a:endParaRPr sz="1500" dirty="0">
              <a:latin typeface="Arial"/>
              <a:ea typeface="Arial"/>
              <a:cs typeface="Arial"/>
            </a:endParaRPr>
          </a:p>
          <a:p>
            <a:pPr marL="457200" lvl="0" indent="-342900" algn="l" rtl="0">
              <a:lnSpc>
                <a:spcPct val="100000"/>
              </a:lnSpc>
              <a:spcBef>
                <a:spcPts val="1000"/>
              </a:spcBef>
              <a:spcAft>
                <a:spcPts val="0"/>
              </a:spcAft>
              <a:buSzPts val="1800"/>
              <a:buFont typeface="Arial"/>
              <a:buAutoNum type="arabicPeriod"/>
            </a:pPr>
            <a:r>
              <a:rPr lang="en" sz="1800" dirty="0">
                <a:latin typeface="Arial"/>
                <a:ea typeface="Arial"/>
                <a:cs typeface="Arial"/>
                <a:sym typeface="Arial"/>
              </a:rPr>
              <a:t>Ensure downstream services to have trusted user identify</a:t>
            </a:r>
            <a:endParaRPr sz="1800" dirty="0">
              <a:latin typeface="Arial"/>
              <a:ea typeface="Arial"/>
              <a:cs typeface="Arial"/>
              <a:sym typeface="Arial"/>
            </a:endParaRPr>
          </a:p>
          <a:p>
            <a:pPr marL="457200" lvl="0" indent="-342900" algn="l" rtl="0">
              <a:lnSpc>
                <a:spcPct val="100000"/>
              </a:lnSpc>
              <a:spcBef>
                <a:spcPts val="1000"/>
              </a:spcBef>
              <a:spcAft>
                <a:spcPts val="1000"/>
              </a:spcAft>
              <a:buSzPts val="1800"/>
              <a:buFont typeface="Arial"/>
              <a:buAutoNum type="arabicPeriod"/>
            </a:pPr>
            <a:r>
              <a:rPr lang="en" sz="1800" dirty="0">
                <a:latin typeface="Arial"/>
                <a:ea typeface="Arial"/>
                <a:cs typeface="Arial"/>
                <a:sym typeface="Arial"/>
              </a:rPr>
              <a:t>Inject per user-specific context (e.g., user group)</a:t>
            </a:r>
            <a:endParaRPr dirty="0">
              <a:latin typeface="Arial"/>
              <a:ea typeface="Arial"/>
              <a:cs typeface="Arial"/>
              <a:sym typeface="Arial"/>
            </a:endParaRPr>
          </a:p>
        </p:txBody>
      </p:sp>
      <p:pic>
        <p:nvPicPr>
          <p:cNvPr id="6146" name="Picture 2" descr="https://documents.lucidchart.com/documents/7a670700-e347-4b51-9eb7-3a0a898b7cee/pages/5sZbfMa3OBqo?a=2533&amp;x=82&amp;y=296&amp;w=836&amp;h=532&amp;store=1&amp;accept=image%2F*&amp;auth=LCA%20bbd771675dba64048b70c3619ac4587ae7ef3acf-ts%3D1557122354">
            <a:extLst>
              <a:ext uri="{FF2B5EF4-FFF2-40B4-BE49-F238E27FC236}">
                <a16:creationId xmlns:a16="http://schemas.microsoft.com/office/drawing/2014/main" id="{114E97C7-7473-494E-B38D-EBE1549E09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3" t="4775" r="6360" b="7469"/>
          <a:stretch/>
        </p:blipFill>
        <p:spPr bwMode="auto">
          <a:xfrm>
            <a:off x="5403283" y="1804351"/>
            <a:ext cx="3397817" cy="21808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3600" b="1">
                <a:solidFill>
                  <a:srgbClr val="FFFFFF"/>
                </a:solidFill>
                <a:latin typeface="Arial"/>
                <a:ea typeface="Arial"/>
                <a:cs typeface="Arial"/>
                <a:sym typeface="Arial"/>
              </a:rPr>
              <a:t>Edge LinkerD - Authentication</a:t>
            </a:r>
            <a:endParaRPr sz="3600"/>
          </a:p>
        </p:txBody>
      </p:sp>
      <p:sp>
        <p:nvSpPr>
          <p:cNvPr id="169" name="Google Shape;169;p26"/>
          <p:cNvSpPr txBox="1">
            <a:spLocks noGrp="1"/>
          </p:cNvSpPr>
          <p:nvPr>
            <p:ph type="body" idx="4294967295"/>
          </p:nvPr>
        </p:nvSpPr>
        <p:spPr>
          <a:xfrm>
            <a:off x="322263" y="1150938"/>
            <a:ext cx="8520600" cy="506412"/>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800" dirty="0">
                <a:latin typeface="Arial"/>
                <a:ea typeface="Arial"/>
                <a:cs typeface="Arial"/>
                <a:sym typeface="Arial"/>
              </a:rPr>
              <a:t>A </a:t>
            </a:r>
            <a:r>
              <a:rPr lang="en" sz="1800" dirty="0" err="1">
                <a:latin typeface="Arial"/>
                <a:ea typeface="Arial"/>
                <a:cs typeface="Arial"/>
                <a:sym typeface="Arial"/>
              </a:rPr>
              <a:t>LinkerD</a:t>
            </a:r>
            <a:r>
              <a:rPr lang="en" sz="1800" dirty="0">
                <a:latin typeface="Arial"/>
                <a:ea typeface="Arial"/>
                <a:cs typeface="Arial"/>
                <a:sym typeface="Arial"/>
              </a:rPr>
              <a:t> Identifier Plugin</a:t>
            </a:r>
            <a:endParaRPr sz="1800" dirty="0">
              <a:latin typeface="Arial"/>
              <a:ea typeface="Arial"/>
              <a:cs typeface="Arial"/>
              <a:sym typeface="Arial"/>
            </a:endParaRPr>
          </a:p>
          <a:p>
            <a:pPr marL="457200" lvl="0" indent="0" algn="l" rtl="0">
              <a:spcBef>
                <a:spcPts val="800"/>
              </a:spcBef>
              <a:spcAft>
                <a:spcPts val="0"/>
              </a:spcAft>
              <a:buNone/>
            </a:pPr>
            <a:endParaRPr sz="1800" dirty="0">
              <a:latin typeface="Arial"/>
              <a:ea typeface="Arial"/>
              <a:cs typeface="Arial"/>
              <a:sym typeface="Arial"/>
            </a:endParaRPr>
          </a:p>
        </p:txBody>
      </p:sp>
      <p:pic>
        <p:nvPicPr>
          <p:cNvPr id="170" name="Google Shape;170;p26"/>
          <p:cNvPicPr preferRelativeResize="0"/>
          <p:nvPr/>
        </p:nvPicPr>
        <p:blipFill rotWithShape="1">
          <a:blip r:embed="rId3">
            <a:alphaModFix/>
          </a:blip>
          <a:srcRect r="8189"/>
          <a:stretch/>
        </p:blipFill>
        <p:spPr>
          <a:xfrm>
            <a:off x="321850" y="1746125"/>
            <a:ext cx="3436199" cy="2943975"/>
          </a:xfrm>
          <a:prstGeom prst="rect">
            <a:avLst/>
          </a:prstGeom>
          <a:noFill/>
          <a:ln>
            <a:noFill/>
          </a:ln>
        </p:spPr>
      </p:pic>
      <p:pic>
        <p:nvPicPr>
          <p:cNvPr id="171" name="Google Shape;171;p26"/>
          <p:cNvPicPr preferRelativeResize="0"/>
          <p:nvPr/>
        </p:nvPicPr>
        <p:blipFill>
          <a:blip r:embed="rId4">
            <a:alphaModFix/>
          </a:blip>
          <a:stretch>
            <a:fillRect/>
          </a:stretch>
        </p:blipFill>
        <p:spPr>
          <a:xfrm>
            <a:off x="3900050" y="1746125"/>
            <a:ext cx="5029076" cy="2647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6" name="Google Shape;156;p24"/>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4400" b="1">
                <a:solidFill>
                  <a:srgbClr val="FFFFFF"/>
                </a:solidFill>
                <a:latin typeface="Arial"/>
                <a:ea typeface="Arial"/>
                <a:cs typeface="Arial"/>
                <a:sym typeface="Arial"/>
              </a:rPr>
              <a:t>Split the world into TWO</a:t>
            </a:r>
            <a:endParaRPr/>
          </a:p>
        </p:txBody>
      </p:sp>
      <p:pic>
        <p:nvPicPr>
          <p:cNvPr id="8" name="Picture 6" descr="https://documents.lucidchart.com/documents/7a670700-e347-4b51-9eb7-3a0a898b7cee/pages/0_0?a=2523&amp;x=215&amp;y=95&amp;w=550&amp;h=990&amp;store=1&amp;accept=image%2F*&amp;auth=LCA%2034183315541045f6ceb8031b06f584f4bbce5f1f-ts%3D1557122354">
            <a:extLst>
              <a:ext uri="{FF2B5EF4-FFF2-40B4-BE49-F238E27FC236}">
                <a16:creationId xmlns:a16="http://schemas.microsoft.com/office/drawing/2014/main" id="{7B9D9707-4499-0040-B77B-6924FD78C7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83" t="6465" r="8413" b="6357"/>
          <a:stretch/>
        </p:blipFill>
        <p:spPr bwMode="auto">
          <a:xfrm>
            <a:off x="3179353" y="1142535"/>
            <a:ext cx="2023783" cy="378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446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body" idx="4294967295"/>
          </p:nvPr>
        </p:nvSpPr>
        <p:spPr>
          <a:xfrm>
            <a:off x="322263" y="1150938"/>
            <a:ext cx="5344200" cy="3416400"/>
          </a:xfrm>
          <a:prstGeom prst="rect">
            <a:avLst/>
          </a:prstGeom>
        </p:spPr>
        <p:txBody>
          <a:bodyPr spcFirstLastPara="1" wrap="square" lIns="68575" tIns="34275" rIns="68575" bIns="34275" anchor="t" anchorCtr="0">
            <a:noAutofit/>
          </a:bodyPr>
          <a:lstStyle/>
          <a:p>
            <a:pPr marL="0" lvl="0" indent="0" algn="l">
              <a:lnSpc>
                <a:spcPct val="100000"/>
              </a:lnSpc>
              <a:spcBef>
                <a:spcPts val="800"/>
              </a:spcBef>
              <a:spcAft>
                <a:spcPts val="0"/>
              </a:spcAft>
              <a:buNone/>
            </a:pPr>
            <a:r>
              <a:rPr lang="en" sz="1800" dirty="0" err="1">
                <a:latin typeface="Arial"/>
                <a:cs typeface="Arial"/>
                <a:sym typeface="Arial"/>
              </a:rPr>
              <a:t>ExperimentDecider</a:t>
            </a:r>
          </a:p>
          <a:p>
            <a:pPr marL="285750" indent="-285750">
              <a:lnSpc>
                <a:spcPct val="100000"/>
              </a:lnSpc>
            </a:pPr>
            <a:r>
              <a:rPr lang="en" sz="1800" dirty="0">
                <a:latin typeface="Arial"/>
                <a:cs typeface="Arial"/>
              </a:rPr>
              <a:t>Experiment, Service rollout</a:t>
            </a:r>
          </a:p>
          <a:p>
            <a:pPr marL="285750" indent="-285750">
              <a:lnSpc>
                <a:spcPct val="100000"/>
              </a:lnSpc>
            </a:pPr>
            <a:r>
              <a:rPr lang="en" sz="1800" dirty="0">
                <a:latin typeface="Arial"/>
                <a:cs typeface="Arial"/>
              </a:rPr>
              <a:t>Per service based</a:t>
            </a:r>
          </a:p>
          <a:p>
            <a:pPr marL="285750" indent="-285750">
              <a:lnSpc>
                <a:spcPct val="100000"/>
              </a:lnSpc>
            </a:pPr>
            <a:r>
              <a:rPr lang="en" sz="1800" dirty="0">
                <a:latin typeface="Arial"/>
                <a:cs typeface="Arial"/>
              </a:rPr>
              <a:t>Split traffic based on some criterial</a:t>
            </a:r>
            <a:endParaRPr lang="en" dirty="0"/>
          </a:p>
          <a:p>
            <a:pPr marL="742950" lvl="1">
              <a:lnSpc>
                <a:spcPct val="100000"/>
              </a:lnSpc>
              <a:buSzPts val="2100"/>
            </a:pPr>
            <a:r>
              <a:rPr lang="en" sz="1500" dirty="0">
                <a:latin typeface="Arial"/>
                <a:cs typeface="Arial"/>
              </a:rPr>
              <a:t>User Id, group</a:t>
            </a:r>
          </a:p>
          <a:p>
            <a:pPr marL="285750" indent="-285750">
              <a:lnSpc>
                <a:spcPct val="100000"/>
              </a:lnSpc>
            </a:pPr>
            <a:r>
              <a:rPr lang="en" sz="1800" dirty="0">
                <a:latin typeface="Arial"/>
                <a:cs typeface="Arial"/>
              </a:rPr>
              <a:t>Controlled rolling out </a:t>
            </a:r>
          </a:p>
          <a:p>
            <a:pPr marL="571500" lvl="1" indent="0">
              <a:lnSpc>
                <a:spcPct val="100000"/>
              </a:lnSpc>
              <a:spcBef>
                <a:spcPts val="0"/>
              </a:spcBef>
              <a:buNone/>
            </a:pPr>
            <a:r>
              <a:rPr lang="en-US" sz="1600" b="1" dirty="0">
                <a:latin typeface="Consolas" panose="020B0609020204030204" pitchFamily="49" charset="0"/>
                <a:cs typeface="Consolas" panose="020B0609020204030204" pitchFamily="49" charset="0"/>
              </a:rPr>
              <a:t>/h1/dc1/prod/messaging </a:t>
            </a:r>
          </a:p>
          <a:p>
            <a:pPr marL="571500" lvl="1" indent="0">
              <a:lnSpc>
                <a:spcPct val="100000"/>
              </a:lnSpc>
              <a:spcBef>
                <a:spcPts val="0"/>
              </a:spcBef>
              <a:buNone/>
            </a:pPr>
            <a:r>
              <a:rPr lang="en-US" sz="1600" b="1" dirty="0">
                <a:latin typeface="Consolas" panose="020B0609020204030204" pitchFamily="49" charset="0"/>
                <a:cs typeface="Consolas" panose="020B0609020204030204" pitchFamily="49" charset="0"/>
              </a:rPr>
              <a:t>	=&gt; 0.5 * /h1/dc1/prod/messaging &amp; 	   0.5 * /h1/dc1/canary/messaging </a:t>
            </a:r>
          </a:p>
          <a:p>
            <a:pPr marL="742950" lvl="1" indent="-285750">
              <a:lnSpc>
                <a:spcPct val="100000"/>
              </a:lnSpc>
            </a:pPr>
            <a:endParaRPr lang="en" sz="1500" dirty="0">
              <a:latin typeface="Arial"/>
              <a:cs typeface="Arial"/>
            </a:endParaRPr>
          </a:p>
          <a:p>
            <a:pPr marL="285750" indent="-285750">
              <a:lnSpc>
                <a:spcPct val="100000"/>
              </a:lnSpc>
            </a:pPr>
            <a:endParaRPr lang="en" sz="1800" dirty="0">
              <a:latin typeface="Arial"/>
              <a:cs typeface="Arial"/>
            </a:endParaRPr>
          </a:p>
          <a:p>
            <a:pPr marL="285750" indent="-285750">
              <a:lnSpc>
                <a:spcPct val="100000"/>
              </a:lnSpc>
            </a:pPr>
            <a:endParaRPr lang="en" sz="1800" dirty="0">
              <a:latin typeface="Arial"/>
              <a:cs typeface="Arial"/>
            </a:endParaRPr>
          </a:p>
          <a:p>
            <a:pPr marL="285750" indent="-285750">
              <a:lnSpc>
                <a:spcPct val="100000"/>
              </a:lnSpc>
            </a:pPr>
            <a:endParaRPr lang="en" sz="1800" dirty="0">
              <a:latin typeface="Arial"/>
              <a:cs typeface="Arial"/>
            </a:endParaRPr>
          </a:p>
        </p:txBody>
      </p:sp>
      <p:sp>
        <p:nvSpPr>
          <p:cNvPr id="156" name="Google Shape;156;p24"/>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r>
              <a:rPr lang="en" sz="3200" b="1" dirty="0">
                <a:solidFill>
                  <a:srgbClr val="FFFFFF"/>
                </a:solidFill>
                <a:latin typeface="Arial"/>
                <a:cs typeface="Arial"/>
                <a:sym typeface="Arial"/>
              </a:rPr>
              <a:t>Edge </a:t>
            </a:r>
            <a:r>
              <a:rPr lang="en" sz="3200" b="1" dirty="0" err="1">
                <a:solidFill>
                  <a:srgbClr val="FFFFFF"/>
                </a:solidFill>
                <a:latin typeface="Arial"/>
                <a:cs typeface="Arial"/>
                <a:sym typeface="Arial"/>
              </a:rPr>
              <a:t>LinkerD</a:t>
            </a:r>
            <a:r>
              <a:rPr lang="en" sz="3200" b="1" dirty="0">
                <a:solidFill>
                  <a:srgbClr val="FFFFFF"/>
                </a:solidFill>
                <a:latin typeface="Arial"/>
                <a:cs typeface="Arial"/>
                <a:sym typeface="Arial"/>
              </a:rPr>
              <a:t> - Canary on Edge</a:t>
            </a:r>
            <a:endParaRPr lang="en" sz="3200" dirty="0">
              <a:latin typeface="Arial"/>
            </a:endParaRPr>
          </a:p>
        </p:txBody>
      </p:sp>
      <p:pic>
        <p:nvPicPr>
          <p:cNvPr id="8" name="Picture 6" descr="https://documents.lucidchart.com/documents/7a670700-e347-4b51-9eb7-3a0a898b7cee/pages/0_0?a=2523&amp;x=215&amp;y=95&amp;w=550&amp;h=990&amp;store=1&amp;accept=image%2F*&amp;auth=LCA%2034183315541045f6ceb8031b06f584f4bbce5f1f-ts%3D1557122354">
            <a:extLst>
              <a:ext uri="{FF2B5EF4-FFF2-40B4-BE49-F238E27FC236}">
                <a16:creationId xmlns:a16="http://schemas.microsoft.com/office/drawing/2014/main" id="{7B9D9707-4499-0040-B77B-6924FD78C7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83" t="6465" r="8413" b="6357"/>
          <a:stretch/>
        </p:blipFill>
        <p:spPr bwMode="auto">
          <a:xfrm>
            <a:off x="6777318" y="1152474"/>
            <a:ext cx="2023783" cy="378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4752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body" idx="4294967295"/>
          </p:nvPr>
        </p:nvSpPr>
        <p:spPr>
          <a:xfrm>
            <a:off x="322263" y="1150938"/>
            <a:ext cx="5344200" cy="3416400"/>
          </a:xfrm>
          <a:prstGeom prst="rect">
            <a:avLst/>
          </a:prstGeom>
        </p:spPr>
        <p:txBody>
          <a:bodyPr spcFirstLastPara="1" wrap="square" lIns="68575" tIns="34275" rIns="68575" bIns="34275" anchor="t" anchorCtr="0">
            <a:noAutofit/>
          </a:bodyPr>
          <a:lstStyle/>
          <a:p>
            <a:pPr marL="0" lvl="0" indent="0" algn="l">
              <a:lnSpc>
                <a:spcPct val="100000"/>
              </a:lnSpc>
              <a:spcBef>
                <a:spcPts val="800"/>
              </a:spcBef>
              <a:spcAft>
                <a:spcPts val="0"/>
              </a:spcAft>
              <a:buNone/>
            </a:pPr>
            <a:r>
              <a:rPr lang="en" sz="1800" dirty="0">
                <a:latin typeface="Arial"/>
                <a:cs typeface="Arial"/>
                <a:hlinkClick r:id="rId3"/>
              </a:rPr>
              <a:t>Dtab</a:t>
            </a:r>
            <a:endParaRPr lang="en" sz="1800" dirty="0" err="1">
              <a:latin typeface="Arial"/>
              <a:cs typeface="Arial"/>
            </a:endParaRPr>
          </a:p>
          <a:p>
            <a:pPr marL="342900" indent="-342900">
              <a:lnSpc>
                <a:spcPct val="100000"/>
              </a:lnSpc>
            </a:pPr>
            <a:r>
              <a:rPr lang="en-US" b="1" dirty="0">
                <a:latin typeface="Consolas"/>
                <a:cs typeface="Consolas" panose="020B0609020204030204" pitchFamily="49" charset="0"/>
              </a:rPr>
              <a:t>/h1/dc1/prod/svc1 =&gt; </a:t>
            </a:r>
            <a:r>
              <a:rPr lang="en-US" b="1" dirty="0"/>
              <a:t>/h1/dc1/canary/svc1</a:t>
            </a:r>
            <a:endParaRPr lang="en-US" b="1" dirty="0">
              <a:latin typeface="Consolas"/>
              <a:cs typeface="Consolas" panose="020B0609020204030204" pitchFamily="49" charset="0"/>
            </a:endParaRPr>
          </a:p>
          <a:p>
            <a:pPr marL="342900" indent="-342900">
              <a:lnSpc>
                <a:spcPct val="100000"/>
              </a:lnSpc>
            </a:pPr>
            <a:r>
              <a:rPr lang="en-US" b="1" dirty="0">
                <a:latin typeface="Consolas"/>
                <a:cs typeface="Consolas" panose="020B0609020204030204" pitchFamily="49" charset="0"/>
              </a:rPr>
              <a:t>/h1/dc1/prod/messaging </a:t>
            </a:r>
            <a:endParaRPr lang="en" dirty="0">
              <a:latin typeface="Arial"/>
              <a:cs typeface="Arial"/>
            </a:endParaRPr>
          </a:p>
          <a:p>
            <a:pPr marL="571500" lvl="1" indent="0">
              <a:lnSpc>
                <a:spcPct val="100000"/>
              </a:lnSpc>
              <a:spcBef>
                <a:spcPts val="0"/>
              </a:spcBef>
              <a:buNone/>
            </a:pPr>
            <a:r>
              <a:rPr lang="en-US" b="1" dirty="0">
                <a:latin typeface="Consolas"/>
                <a:cs typeface="Consolas" panose="020B0609020204030204" pitchFamily="49" charset="0"/>
              </a:rPr>
              <a:t>	=&gt; 0.5 * /h1/dc1/prod/messaging &amp; 	   0.5 * /h1/dc1/canary/messaging</a:t>
            </a:r>
            <a:endParaRPr lang="en-US" b="1" dirty="0">
              <a:latin typeface="Consolas" panose="020B0609020204030204" pitchFamily="49" charset="0"/>
              <a:cs typeface="Consolas" panose="020B0609020204030204" pitchFamily="49" charset="0"/>
            </a:endParaRPr>
          </a:p>
          <a:p>
            <a:pPr marL="571500" lvl="1" indent="0">
              <a:lnSpc>
                <a:spcPct val="100000"/>
              </a:lnSpc>
              <a:spcBef>
                <a:spcPts val="0"/>
              </a:spcBef>
              <a:buNone/>
            </a:pPr>
            <a:endParaRPr lang="en-US" b="1" dirty="0">
              <a:latin typeface="Consolas"/>
              <a:cs typeface="Arial"/>
            </a:endParaRPr>
          </a:p>
          <a:p>
            <a:pPr marL="742950" lvl="1" indent="-285750">
              <a:lnSpc>
                <a:spcPct val="100000"/>
              </a:lnSpc>
            </a:pPr>
            <a:endParaRPr lang="en" sz="1500" dirty="0">
              <a:latin typeface="Arial"/>
              <a:cs typeface="Arial"/>
            </a:endParaRPr>
          </a:p>
          <a:p>
            <a:pPr marL="285750" indent="-285750">
              <a:lnSpc>
                <a:spcPct val="100000"/>
              </a:lnSpc>
            </a:pPr>
            <a:endParaRPr lang="en" sz="1800" dirty="0">
              <a:latin typeface="Arial"/>
              <a:cs typeface="Arial"/>
            </a:endParaRPr>
          </a:p>
          <a:p>
            <a:pPr marL="285750" indent="-285750">
              <a:lnSpc>
                <a:spcPct val="100000"/>
              </a:lnSpc>
            </a:pPr>
            <a:endParaRPr lang="en" sz="1800" dirty="0">
              <a:latin typeface="Arial"/>
              <a:cs typeface="Arial"/>
            </a:endParaRPr>
          </a:p>
          <a:p>
            <a:pPr marL="285750" indent="-285750">
              <a:lnSpc>
                <a:spcPct val="100000"/>
              </a:lnSpc>
            </a:pPr>
            <a:endParaRPr lang="en" sz="1800" dirty="0">
              <a:latin typeface="Arial"/>
              <a:cs typeface="Arial"/>
            </a:endParaRPr>
          </a:p>
        </p:txBody>
      </p:sp>
      <p:sp>
        <p:nvSpPr>
          <p:cNvPr id="156" name="Google Shape;156;p24"/>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r>
              <a:rPr lang="en" sz="3200" b="1" dirty="0">
                <a:solidFill>
                  <a:srgbClr val="FFFFFF"/>
                </a:solidFill>
                <a:latin typeface="Arial"/>
                <a:cs typeface="Arial"/>
                <a:sym typeface="Arial"/>
              </a:rPr>
              <a:t>Edge </a:t>
            </a:r>
            <a:r>
              <a:rPr lang="en" sz="3200" b="1" dirty="0" err="1">
                <a:solidFill>
                  <a:srgbClr val="FFFFFF"/>
                </a:solidFill>
                <a:latin typeface="Arial"/>
                <a:cs typeface="Arial"/>
                <a:sym typeface="Arial"/>
              </a:rPr>
              <a:t>LinkerD</a:t>
            </a:r>
            <a:r>
              <a:rPr lang="en" sz="3200" b="1" dirty="0">
                <a:solidFill>
                  <a:srgbClr val="FFFFFF"/>
                </a:solidFill>
                <a:latin typeface="Arial"/>
                <a:cs typeface="Arial"/>
                <a:sym typeface="Arial"/>
              </a:rPr>
              <a:t> - Canary on Edge</a:t>
            </a:r>
            <a:endParaRPr lang="en" sz="3200" dirty="0" err="1">
              <a:latin typeface="Arial"/>
            </a:endParaRPr>
          </a:p>
        </p:txBody>
      </p:sp>
      <p:pic>
        <p:nvPicPr>
          <p:cNvPr id="8" name="Picture 6" descr="https://documents.lucidchart.com/documents/7a670700-e347-4b51-9eb7-3a0a898b7cee/pages/0_0?a=2523&amp;x=215&amp;y=95&amp;w=550&amp;h=990&amp;store=1&amp;accept=image%2F*&amp;auth=LCA%2034183315541045f6ceb8031b06f584f4bbce5f1f-ts%3D1557122354">
            <a:extLst>
              <a:ext uri="{FF2B5EF4-FFF2-40B4-BE49-F238E27FC236}">
                <a16:creationId xmlns:a16="http://schemas.microsoft.com/office/drawing/2014/main" id="{7B9D9707-4499-0040-B77B-6924FD78C75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783" t="6465" r="8413" b="6357"/>
          <a:stretch/>
        </p:blipFill>
        <p:spPr bwMode="auto">
          <a:xfrm>
            <a:off x="6777318" y="1152474"/>
            <a:ext cx="2023783" cy="3787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466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7"/>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r>
              <a:rPr lang="en" sz="3000" b="1" dirty="0">
                <a:solidFill>
                  <a:srgbClr val="FFFFFF"/>
                </a:solidFill>
                <a:latin typeface="Arial"/>
                <a:ea typeface="Arial"/>
                <a:cs typeface="Arial"/>
                <a:sym typeface="Arial"/>
              </a:rPr>
              <a:t>Edge </a:t>
            </a:r>
            <a:r>
              <a:rPr lang="en" sz="3000" b="1" dirty="0" err="1">
                <a:solidFill>
                  <a:srgbClr val="FFFFFF"/>
                </a:solidFill>
                <a:latin typeface="Arial"/>
                <a:ea typeface="Arial"/>
                <a:cs typeface="Arial"/>
                <a:sym typeface="Arial"/>
              </a:rPr>
              <a:t>LinkerD</a:t>
            </a:r>
            <a:r>
              <a:rPr lang="en" sz="3000" b="1" dirty="0">
                <a:solidFill>
                  <a:srgbClr val="FFFFFF"/>
                </a:solidFill>
                <a:latin typeface="Arial"/>
                <a:ea typeface="Arial"/>
                <a:cs typeface="Arial"/>
                <a:sym typeface="Arial"/>
              </a:rPr>
              <a:t> - Canary on Edge</a:t>
            </a:r>
            <a:endParaRPr lang="en" sz="3000" dirty="0">
              <a:ea typeface="Arial"/>
              <a:sym typeface="Arial"/>
            </a:endParaRPr>
          </a:p>
        </p:txBody>
      </p:sp>
      <p:sp>
        <p:nvSpPr>
          <p:cNvPr id="177" name="Google Shape;177;p27"/>
          <p:cNvSpPr txBox="1">
            <a:spLocks noGrp="1"/>
          </p:cNvSpPr>
          <p:nvPr>
            <p:ph type="body" idx="4294967295"/>
          </p:nvPr>
        </p:nvSpPr>
        <p:spPr>
          <a:xfrm>
            <a:off x="356492" y="1150938"/>
            <a:ext cx="8520600" cy="582612"/>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800" dirty="0">
                <a:latin typeface="Arial"/>
                <a:ea typeface="Arial"/>
                <a:cs typeface="Arial"/>
                <a:sym typeface="Arial"/>
              </a:rPr>
              <a:t>Canary helps the roll out!</a:t>
            </a:r>
            <a:endParaRPr sz="1800" dirty="0">
              <a:latin typeface="Arial"/>
              <a:ea typeface="Arial"/>
              <a:cs typeface="Arial"/>
              <a:sym typeface="Arial"/>
            </a:endParaRPr>
          </a:p>
        </p:txBody>
      </p:sp>
      <p:pic>
        <p:nvPicPr>
          <p:cNvPr id="178" name="Google Shape;178;p27"/>
          <p:cNvPicPr preferRelativeResize="0"/>
          <p:nvPr/>
        </p:nvPicPr>
        <p:blipFill>
          <a:blip r:embed="rId3">
            <a:alphaModFix/>
          </a:blip>
          <a:stretch>
            <a:fillRect/>
          </a:stretch>
        </p:blipFill>
        <p:spPr>
          <a:xfrm>
            <a:off x="256323" y="1785900"/>
            <a:ext cx="7252499" cy="3089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28"/>
          <p:cNvPicPr preferRelativeResize="0"/>
          <p:nvPr/>
        </p:nvPicPr>
        <p:blipFill>
          <a:blip r:embed="rId3">
            <a:alphaModFix/>
          </a:blip>
          <a:stretch>
            <a:fillRect/>
          </a:stretch>
        </p:blipFill>
        <p:spPr>
          <a:xfrm>
            <a:off x="4498975" y="1245609"/>
            <a:ext cx="4381500" cy="2767092"/>
          </a:xfrm>
          <a:prstGeom prst="rect">
            <a:avLst/>
          </a:prstGeom>
          <a:noFill/>
          <a:ln>
            <a:noFill/>
          </a:ln>
        </p:spPr>
      </p:pic>
      <p:pic>
        <p:nvPicPr>
          <p:cNvPr id="184" name="Google Shape;184;p28"/>
          <p:cNvPicPr preferRelativeResize="0"/>
          <p:nvPr/>
        </p:nvPicPr>
        <p:blipFill rotWithShape="1">
          <a:blip r:embed="rId4">
            <a:alphaModFix/>
          </a:blip>
          <a:srcRect r="4943"/>
          <a:stretch/>
        </p:blipFill>
        <p:spPr>
          <a:xfrm>
            <a:off x="263525" y="1243099"/>
            <a:ext cx="3944937" cy="1953499"/>
          </a:xfrm>
          <a:prstGeom prst="rect">
            <a:avLst/>
          </a:prstGeom>
          <a:noFill/>
          <a:ln>
            <a:noFill/>
          </a:ln>
        </p:spPr>
      </p:pic>
      <p:sp>
        <p:nvSpPr>
          <p:cNvPr id="186" name="Google Shape;186;p28"/>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3200" b="1" dirty="0">
                <a:solidFill>
                  <a:srgbClr val="FFFFFF"/>
                </a:solidFill>
                <a:latin typeface="Arial"/>
                <a:ea typeface="Arial"/>
                <a:cs typeface="Arial"/>
                <a:sym typeface="Arial"/>
              </a:rPr>
              <a:t>Edge </a:t>
            </a:r>
            <a:r>
              <a:rPr lang="en" sz="3200" b="1" dirty="0" err="1">
                <a:solidFill>
                  <a:srgbClr val="FFFFFF"/>
                </a:solidFill>
                <a:latin typeface="Arial"/>
                <a:ea typeface="Arial"/>
                <a:cs typeface="Arial"/>
                <a:sym typeface="Arial"/>
              </a:rPr>
              <a:t>LinkerD</a:t>
            </a:r>
            <a:r>
              <a:rPr lang="en" sz="3200" b="1" dirty="0">
                <a:solidFill>
                  <a:srgbClr val="FFFFFF"/>
                </a:solidFill>
                <a:latin typeface="Arial"/>
                <a:ea typeface="Arial"/>
                <a:cs typeface="Arial"/>
                <a:sym typeface="Arial"/>
              </a:rPr>
              <a:t> - Canary on Edge</a:t>
            </a:r>
            <a:endParaRPr lang="en-US" sz="3200">
              <a:latin typeface="Arial"/>
            </a:endParaRPr>
          </a:p>
        </p:txBody>
      </p:sp>
      <p:pic>
        <p:nvPicPr>
          <p:cNvPr id="3" name="Picture 2">
            <a:extLst>
              <a:ext uri="{FF2B5EF4-FFF2-40B4-BE49-F238E27FC236}">
                <a16:creationId xmlns:a16="http://schemas.microsoft.com/office/drawing/2014/main" id="{C9E5DD25-A3E9-4944-ACD6-B2C8DA252CDC}"/>
              </a:ext>
            </a:extLst>
          </p:cNvPr>
          <p:cNvPicPr>
            <a:picLocks noChangeAspect="1"/>
          </p:cNvPicPr>
          <p:nvPr/>
        </p:nvPicPr>
        <p:blipFill rotWithShape="1">
          <a:blip r:embed="rId5"/>
          <a:srcRect t="19889" r="87" b="-553"/>
          <a:stretch/>
        </p:blipFill>
        <p:spPr>
          <a:xfrm>
            <a:off x="263525" y="4204442"/>
            <a:ext cx="5696588" cy="728500"/>
          </a:xfrm>
          <a:prstGeom prst="rect">
            <a:avLst/>
          </a:prstGeom>
        </p:spPr>
      </p:pic>
      <p:sp>
        <p:nvSpPr>
          <p:cNvPr id="2" name="TextBox 1">
            <a:extLst>
              <a:ext uri="{FF2B5EF4-FFF2-40B4-BE49-F238E27FC236}">
                <a16:creationId xmlns:a16="http://schemas.microsoft.com/office/drawing/2014/main" id="{109B68D2-7B33-4B24-914B-F4539E0298E8}"/>
              </a:ext>
            </a:extLst>
          </p:cNvPr>
          <p:cNvSpPr txBox="1"/>
          <p:nvPr/>
        </p:nvSpPr>
        <p:spPr>
          <a:xfrm>
            <a:off x="4393095" y="981489"/>
            <a:ext cx="345881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err="1"/>
              <a:t>ExpressoDeciderIndentifier</a:t>
            </a:r>
            <a:r>
              <a:rPr lang="en-US" sz="1100" dirty="0"/>
              <a:t> inherits </a:t>
            </a:r>
            <a:r>
              <a:rPr lang="en-US" sz="1100" dirty="0">
                <a:hlinkClick r:id="rId6"/>
              </a:rPr>
              <a:t>io.l5d.path</a:t>
            </a:r>
            <a:endParaRPr lang="en-US" sz="1100" dirty="0"/>
          </a:p>
        </p:txBody>
      </p:sp>
      <p:sp>
        <p:nvSpPr>
          <p:cNvPr id="7" name="TextBox 6">
            <a:extLst>
              <a:ext uri="{FF2B5EF4-FFF2-40B4-BE49-F238E27FC236}">
                <a16:creationId xmlns:a16="http://schemas.microsoft.com/office/drawing/2014/main" id="{651C9216-6033-45F5-A86E-7D6CFE55BDFD}"/>
              </a:ext>
            </a:extLst>
          </p:cNvPr>
          <p:cNvSpPr txBox="1"/>
          <p:nvPr/>
        </p:nvSpPr>
        <p:spPr>
          <a:xfrm>
            <a:off x="180747" y="981489"/>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Config</a:t>
            </a:r>
          </a:p>
        </p:txBody>
      </p:sp>
      <p:sp>
        <p:nvSpPr>
          <p:cNvPr id="8" name="TextBox 7">
            <a:extLst>
              <a:ext uri="{FF2B5EF4-FFF2-40B4-BE49-F238E27FC236}">
                <a16:creationId xmlns:a16="http://schemas.microsoft.com/office/drawing/2014/main" id="{C78BC033-9133-4EA9-8A51-757991CA2373}"/>
              </a:ext>
            </a:extLst>
          </p:cNvPr>
          <p:cNvSpPr txBox="1"/>
          <p:nvPr/>
        </p:nvSpPr>
        <p:spPr>
          <a:xfrm>
            <a:off x="180747" y="3933965"/>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dirty="0"/>
              <a:t>Per Request Eval pseudo code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F6FD0-8814-F048-B1E4-13E218939C94}"/>
              </a:ext>
            </a:extLst>
          </p:cNvPr>
          <p:cNvSpPr>
            <a:spLocks noGrp="1"/>
          </p:cNvSpPr>
          <p:nvPr>
            <p:ph type="title"/>
          </p:nvPr>
        </p:nvSpPr>
        <p:spPr/>
        <p:txBody>
          <a:bodyPr/>
          <a:lstStyle/>
          <a:p>
            <a:r>
              <a:rPr lang="en-US" sz="4400" b="1" dirty="0">
                <a:solidFill>
                  <a:srgbClr val="FFFFFF"/>
                </a:solidFill>
                <a:latin typeface="Arial"/>
                <a:cs typeface="Arial"/>
              </a:rPr>
              <a:t>About Me</a:t>
            </a:r>
          </a:p>
        </p:txBody>
      </p:sp>
      <p:pic>
        <p:nvPicPr>
          <p:cNvPr id="1026" name="Picture 2" descr="LinkedIn logo PNG">
            <a:extLst>
              <a:ext uri="{FF2B5EF4-FFF2-40B4-BE49-F238E27FC236}">
                <a16:creationId xmlns:a16="http://schemas.microsoft.com/office/drawing/2014/main" id="{CD74CC9A-7847-8B41-BD45-A29B60219D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967" y="2065867"/>
            <a:ext cx="839258" cy="8392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5C5DFA4-8DF8-3C47-A685-5DCAA8155F52}"/>
              </a:ext>
            </a:extLst>
          </p:cNvPr>
          <p:cNvPicPr>
            <a:picLocks noChangeAspect="1"/>
          </p:cNvPicPr>
          <p:nvPr/>
        </p:nvPicPr>
        <p:blipFill>
          <a:blip r:embed="rId3"/>
          <a:stretch>
            <a:fillRect/>
          </a:stretch>
        </p:blipFill>
        <p:spPr>
          <a:xfrm>
            <a:off x="330827" y="1336362"/>
            <a:ext cx="626422" cy="626422"/>
          </a:xfrm>
          <a:prstGeom prst="rect">
            <a:avLst/>
          </a:prstGeom>
        </p:spPr>
      </p:pic>
      <p:sp>
        <p:nvSpPr>
          <p:cNvPr id="9" name="TextBox 8">
            <a:extLst>
              <a:ext uri="{FF2B5EF4-FFF2-40B4-BE49-F238E27FC236}">
                <a16:creationId xmlns:a16="http://schemas.microsoft.com/office/drawing/2014/main" id="{B6776BCE-0DC1-494A-B06E-C06C98D49C39}"/>
              </a:ext>
            </a:extLst>
          </p:cNvPr>
          <p:cNvSpPr txBox="1"/>
          <p:nvPr/>
        </p:nvSpPr>
        <p:spPr>
          <a:xfrm>
            <a:off x="1185333" y="1486020"/>
            <a:ext cx="2082800" cy="400110"/>
          </a:xfrm>
          <a:prstGeom prst="rect">
            <a:avLst/>
          </a:prstGeom>
          <a:noFill/>
        </p:spPr>
        <p:txBody>
          <a:bodyPr wrap="square" rtlCol="0">
            <a:spAutoFit/>
          </a:bodyPr>
          <a:lstStyle/>
          <a:p>
            <a:r>
              <a:rPr lang="en-US" sz="2000" b="1" dirty="0"/>
              <a:t>@</a:t>
            </a:r>
            <a:r>
              <a:rPr lang="en-US" sz="2000" b="1" dirty="0" err="1"/>
              <a:t>leozc</a:t>
            </a:r>
            <a:endParaRPr lang="en-US" sz="2000" b="1" dirty="0"/>
          </a:p>
        </p:txBody>
      </p:sp>
      <p:sp>
        <p:nvSpPr>
          <p:cNvPr id="11" name="TextBox 10">
            <a:extLst>
              <a:ext uri="{FF2B5EF4-FFF2-40B4-BE49-F238E27FC236}">
                <a16:creationId xmlns:a16="http://schemas.microsoft.com/office/drawing/2014/main" id="{8D8B2B64-1560-8A44-AED4-ADCEF4C4BDB0}"/>
              </a:ext>
            </a:extLst>
          </p:cNvPr>
          <p:cNvSpPr txBox="1"/>
          <p:nvPr/>
        </p:nvSpPr>
        <p:spPr>
          <a:xfrm>
            <a:off x="1185334" y="2285441"/>
            <a:ext cx="4749799" cy="400110"/>
          </a:xfrm>
          <a:prstGeom prst="rect">
            <a:avLst/>
          </a:prstGeom>
          <a:noFill/>
        </p:spPr>
        <p:txBody>
          <a:bodyPr wrap="square" rtlCol="0">
            <a:spAutoFit/>
          </a:bodyPr>
          <a:lstStyle/>
          <a:p>
            <a:r>
              <a:rPr lang="en-US" sz="2000" b="1" dirty="0"/>
              <a:t>https://www.linkedin.com/in/</a:t>
            </a:r>
            <a:r>
              <a:rPr lang="en-US" sz="2000" b="1" dirty="0" err="1"/>
              <a:t>leoliang</a:t>
            </a:r>
            <a:endParaRPr lang="en-US" sz="2000" b="1" dirty="0"/>
          </a:p>
        </p:txBody>
      </p:sp>
      <p:pic>
        <p:nvPicPr>
          <p:cNvPr id="10" name="Picture 9">
            <a:extLst>
              <a:ext uri="{FF2B5EF4-FFF2-40B4-BE49-F238E27FC236}">
                <a16:creationId xmlns:a16="http://schemas.microsoft.com/office/drawing/2014/main" id="{BE94D338-496B-2940-AE37-16E1E443B05A}"/>
              </a:ext>
            </a:extLst>
          </p:cNvPr>
          <p:cNvPicPr>
            <a:picLocks noChangeAspect="1"/>
          </p:cNvPicPr>
          <p:nvPr/>
        </p:nvPicPr>
        <p:blipFill>
          <a:blip r:embed="rId4"/>
          <a:stretch>
            <a:fillRect/>
          </a:stretch>
        </p:blipFill>
        <p:spPr>
          <a:xfrm>
            <a:off x="141464" y="3040342"/>
            <a:ext cx="986263" cy="739697"/>
          </a:xfrm>
          <a:prstGeom prst="rect">
            <a:avLst/>
          </a:prstGeom>
        </p:spPr>
      </p:pic>
      <p:sp>
        <p:nvSpPr>
          <p:cNvPr id="13" name="TextBox 12">
            <a:extLst>
              <a:ext uri="{FF2B5EF4-FFF2-40B4-BE49-F238E27FC236}">
                <a16:creationId xmlns:a16="http://schemas.microsoft.com/office/drawing/2014/main" id="{7A1BCC4D-DADB-2149-BE2C-F79E09ECD03B}"/>
              </a:ext>
            </a:extLst>
          </p:cNvPr>
          <p:cNvSpPr txBox="1"/>
          <p:nvPr/>
        </p:nvSpPr>
        <p:spPr>
          <a:xfrm>
            <a:off x="1185334" y="3146760"/>
            <a:ext cx="4338237" cy="400110"/>
          </a:xfrm>
          <a:prstGeom prst="rect">
            <a:avLst/>
          </a:prstGeom>
          <a:noFill/>
        </p:spPr>
        <p:txBody>
          <a:bodyPr wrap="square" rtlCol="0">
            <a:spAutoFit/>
          </a:bodyPr>
          <a:lstStyle/>
          <a:p>
            <a:r>
              <a:rPr lang="en-US" sz="2000" b="1" dirty="0"/>
              <a:t>https://github.com/</a:t>
            </a:r>
            <a:r>
              <a:rPr lang="en-US" sz="2000" b="1" dirty="0" err="1"/>
              <a:t>leozc</a:t>
            </a:r>
            <a:endParaRPr lang="en-US" sz="2000" b="1" dirty="0"/>
          </a:p>
        </p:txBody>
      </p:sp>
      <p:pic>
        <p:nvPicPr>
          <p:cNvPr id="12" name="Picture 11">
            <a:extLst>
              <a:ext uri="{FF2B5EF4-FFF2-40B4-BE49-F238E27FC236}">
                <a16:creationId xmlns:a16="http://schemas.microsoft.com/office/drawing/2014/main" id="{B71710FC-7EF0-1D4E-B17E-F243D7D11485}"/>
              </a:ext>
            </a:extLst>
          </p:cNvPr>
          <p:cNvPicPr>
            <a:picLocks noChangeAspect="1"/>
          </p:cNvPicPr>
          <p:nvPr/>
        </p:nvPicPr>
        <p:blipFill>
          <a:blip r:embed="rId5"/>
          <a:stretch>
            <a:fillRect/>
          </a:stretch>
        </p:blipFill>
        <p:spPr>
          <a:xfrm>
            <a:off x="352424" y="4375198"/>
            <a:ext cx="1665817" cy="347649"/>
          </a:xfrm>
          <a:prstGeom prst="rect">
            <a:avLst/>
          </a:prstGeom>
        </p:spPr>
      </p:pic>
      <p:sp>
        <p:nvSpPr>
          <p:cNvPr id="15" name="TextBox 14">
            <a:extLst>
              <a:ext uri="{FF2B5EF4-FFF2-40B4-BE49-F238E27FC236}">
                <a16:creationId xmlns:a16="http://schemas.microsoft.com/office/drawing/2014/main" id="{E3C94316-2780-544F-90E9-8DDE5E81B03D}"/>
              </a:ext>
            </a:extLst>
          </p:cNvPr>
          <p:cNvSpPr txBox="1"/>
          <p:nvPr/>
        </p:nvSpPr>
        <p:spPr>
          <a:xfrm>
            <a:off x="2353734" y="4041192"/>
            <a:ext cx="5393266" cy="1015663"/>
          </a:xfrm>
          <a:prstGeom prst="rect">
            <a:avLst/>
          </a:prstGeom>
          <a:noFill/>
        </p:spPr>
        <p:txBody>
          <a:bodyPr wrap="square" rtlCol="0">
            <a:spAutoFit/>
          </a:bodyPr>
          <a:lstStyle/>
          <a:p>
            <a:r>
              <a:rPr lang="en-US" sz="2000" b="1" dirty="0"/>
              <a:t>Engineer Manager</a:t>
            </a:r>
          </a:p>
          <a:p>
            <a:pPr marL="342900" indent="-342900">
              <a:buFont typeface="Arial" panose="020B0604020202020204" pitchFamily="34" charset="0"/>
              <a:buChar char="•"/>
            </a:pPr>
            <a:r>
              <a:rPr lang="en-US" sz="2000" dirty="0"/>
              <a:t>Machine Learning Platform</a:t>
            </a:r>
          </a:p>
          <a:p>
            <a:pPr marL="342900" indent="-342900">
              <a:buFont typeface="Arial" panose="020B0604020202020204" pitchFamily="34" charset="0"/>
              <a:buChar char="•"/>
            </a:pPr>
            <a:r>
              <a:rPr lang="en-US" sz="2000" dirty="0"/>
              <a:t>Ground Truth</a:t>
            </a:r>
          </a:p>
        </p:txBody>
      </p:sp>
    </p:spTree>
    <p:extLst>
      <p:ext uri="{BB962C8B-B14F-4D97-AF65-F5344CB8AC3E}">
        <p14:creationId xmlns:p14="http://schemas.microsoft.com/office/powerpoint/2010/main" val="3155089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9"/>
          <p:cNvSpPr txBox="1">
            <a:spLocks noGrp="1"/>
          </p:cNvSpPr>
          <p:nvPr>
            <p:ph type="title"/>
          </p:nvPr>
        </p:nvSpPr>
        <p:spPr>
          <a:xfrm>
            <a:off x="342900" y="-5891"/>
            <a:ext cx="7886700" cy="994200"/>
          </a:xfrm>
          <a:prstGeom prst="rect">
            <a:avLst/>
          </a:prstGeom>
        </p:spPr>
        <p:txBody>
          <a:bodyPr spcFirstLastPara="1" wrap="square" lIns="68575" tIns="34275" rIns="68575" bIns="34275" anchor="ctr" anchorCtr="0">
            <a:noAutofit/>
          </a:bodyPr>
          <a:lstStyle/>
          <a:p>
            <a:pPr>
              <a:buSzPts val="1100"/>
            </a:pPr>
            <a:r>
              <a:rPr lang="en" sz="3000" b="1" dirty="0">
                <a:solidFill>
                  <a:srgbClr val="FFFFFF"/>
                </a:solidFill>
                <a:latin typeface="Arial"/>
                <a:ea typeface="Arial"/>
                <a:cs typeface="Arial"/>
                <a:sym typeface="Arial"/>
              </a:rPr>
              <a:t>Summary: Split the world into TWO</a:t>
            </a:r>
            <a:endParaRPr dirty="0"/>
          </a:p>
        </p:txBody>
      </p:sp>
      <p:sp>
        <p:nvSpPr>
          <p:cNvPr id="192" name="Google Shape;192;p29"/>
          <p:cNvSpPr txBox="1">
            <a:spLocks noGrp="1"/>
          </p:cNvSpPr>
          <p:nvPr>
            <p:ph type="body" idx="4294967295"/>
          </p:nvPr>
        </p:nvSpPr>
        <p:spPr>
          <a:xfrm>
            <a:off x="322263" y="1152475"/>
            <a:ext cx="5420700" cy="3416400"/>
          </a:xfrm>
          <a:prstGeom prst="rect">
            <a:avLst/>
          </a:prstGeom>
        </p:spPr>
        <p:txBody>
          <a:bodyPr spcFirstLastPara="1" wrap="square" lIns="68575" tIns="34275" rIns="68575" bIns="34275" anchor="t" anchorCtr="0">
            <a:noAutofit/>
          </a:bodyPr>
          <a:lstStyle/>
          <a:p>
            <a:pPr marL="457200" lvl="0" indent="-330200" algn="l" rtl="0">
              <a:lnSpc>
                <a:spcPct val="100000"/>
              </a:lnSpc>
              <a:spcBef>
                <a:spcPts val="800"/>
              </a:spcBef>
              <a:spcAft>
                <a:spcPts val="0"/>
              </a:spcAft>
              <a:buSzPts val="1600"/>
              <a:buChar char="•"/>
            </a:pPr>
            <a:r>
              <a:rPr lang="en" sz="1600" dirty="0">
                <a:latin typeface="Arial"/>
                <a:ea typeface="Arial"/>
                <a:cs typeface="Arial"/>
                <a:sym typeface="Arial"/>
              </a:rPr>
              <a:t>Pros</a:t>
            </a:r>
            <a:endParaRPr sz="1600" dirty="0">
              <a:latin typeface="Arial"/>
              <a:ea typeface="Arial"/>
              <a:cs typeface="Arial"/>
              <a:sym typeface="Arial"/>
            </a:endParaRPr>
          </a:p>
          <a:p>
            <a:pPr lvl="1">
              <a:lnSpc>
                <a:spcPct val="100000"/>
              </a:lnSpc>
              <a:spcBef>
                <a:spcPts val="0"/>
              </a:spcBef>
            </a:pPr>
            <a:r>
              <a:rPr lang="en" sz="1600" dirty="0">
                <a:latin typeface="Arial"/>
                <a:cs typeface="Arial"/>
                <a:sym typeface="Arial"/>
              </a:rPr>
              <a:t>Horizontal scale ready</a:t>
            </a:r>
            <a:endParaRPr sz="1600" dirty="0">
              <a:latin typeface="Arial"/>
              <a:cs typeface="Arial"/>
              <a:sym typeface="Arial"/>
            </a:endParaRPr>
          </a:p>
          <a:p>
            <a:pPr lvl="1">
              <a:lnSpc>
                <a:spcPct val="100000"/>
              </a:lnSpc>
              <a:spcBef>
                <a:spcPts val="0"/>
              </a:spcBef>
            </a:pPr>
            <a:r>
              <a:rPr lang="en" sz="1600" dirty="0">
                <a:latin typeface="Arial"/>
                <a:cs typeface="Arial"/>
                <a:sym typeface="Arial"/>
              </a:rPr>
              <a:t>Separate external and internal APIs and policies</a:t>
            </a:r>
            <a:endParaRPr sz="1600" dirty="0">
              <a:latin typeface="Arial"/>
              <a:cs typeface="Arial"/>
              <a:sym typeface="Arial"/>
            </a:endParaRPr>
          </a:p>
          <a:p>
            <a:pPr lvl="1">
              <a:lnSpc>
                <a:spcPct val="100000"/>
              </a:lnSpc>
              <a:spcBef>
                <a:spcPts val="0"/>
              </a:spcBef>
            </a:pPr>
            <a:r>
              <a:rPr lang="en" sz="1600" dirty="0">
                <a:latin typeface="Arial"/>
                <a:cs typeface="Arial"/>
                <a:sym typeface="Arial"/>
              </a:rPr>
              <a:t>All external APIs are measured by L5D (Observability in later of the talk)</a:t>
            </a:r>
            <a:endParaRPr sz="1600" dirty="0">
              <a:latin typeface="Arial"/>
              <a:cs typeface="Arial"/>
              <a:sym typeface="Arial"/>
            </a:endParaRPr>
          </a:p>
          <a:p>
            <a:pPr lvl="1">
              <a:lnSpc>
                <a:spcPct val="100000"/>
              </a:lnSpc>
              <a:spcBef>
                <a:spcPts val="0"/>
              </a:spcBef>
            </a:pPr>
            <a:r>
              <a:rPr lang="en" sz="1600" dirty="0">
                <a:latin typeface="Arial"/>
                <a:ea typeface="Arial"/>
                <a:cs typeface="Arial"/>
              </a:rPr>
              <a:t>Flexibility Nginx + </a:t>
            </a:r>
            <a:r>
              <a:rPr lang="en" sz="1600" dirty="0" err="1">
                <a:latin typeface="Arial"/>
                <a:ea typeface="Arial"/>
                <a:cs typeface="Arial"/>
              </a:rPr>
              <a:t>LinkerD</a:t>
            </a:r>
          </a:p>
          <a:p>
            <a:pPr marL="457200" lvl="0" indent="-330200" algn="l" rtl="0">
              <a:lnSpc>
                <a:spcPct val="100000"/>
              </a:lnSpc>
              <a:spcBef>
                <a:spcPts val="1000"/>
              </a:spcBef>
              <a:spcAft>
                <a:spcPts val="0"/>
              </a:spcAft>
              <a:buSzPts val="1600"/>
              <a:buChar char="•"/>
            </a:pPr>
            <a:r>
              <a:rPr lang="en" sz="1600" dirty="0">
                <a:latin typeface="Arial"/>
                <a:ea typeface="Arial"/>
                <a:cs typeface="Arial"/>
                <a:sym typeface="Arial"/>
              </a:rPr>
              <a:t>Cons</a:t>
            </a:r>
            <a:endParaRPr sz="1600" dirty="0">
              <a:latin typeface="Arial"/>
              <a:ea typeface="Arial"/>
              <a:cs typeface="Arial"/>
              <a:sym typeface="Arial"/>
            </a:endParaRPr>
          </a:p>
          <a:p>
            <a:pPr lvl="1">
              <a:lnSpc>
                <a:spcPct val="100000"/>
              </a:lnSpc>
              <a:spcBef>
                <a:spcPts val="0"/>
              </a:spcBef>
            </a:pPr>
            <a:r>
              <a:rPr lang="en" sz="1600" dirty="0">
                <a:latin typeface="Arial"/>
                <a:cs typeface="Arial"/>
                <a:sym typeface="Arial"/>
              </a:rPr>
              <a:t>Double passing for all inbound traffic</a:t>
            </a:r>
            <a:endParaRPr sz="1600" dirty="0">
              <a:latin typeface="Arial"/>
              <a:cs typeface="Arial"/>
              <a:sym typeface="Arial"/>
            </a:endParaRPr>
          </a:p>
          <a:p>
            <a:pPr lvl="1">
              <a:lnSpc>
                <a:spcPct val="100000"/>
              </a:lnSpc>
              <a:spcBef>
                <a:spcPts val="0"/>
              </a:spcBef>
            </a:pPr>
            <a:r>
              <a:rPr lang="en" sz="1600" dirty="0">
                <a:latin typeface="Arial"/>
                <a:cs typeface="Arial"/>
                <a:sym typeface="Arial"/>
              </a:rPr>
              <a:t>(Free) Nginx lacks of control plate unlike L5D, but L5D provides some level of controlling features.</a:t>
            </a:r>
            <a:endParaRPr sz="1600" dirty="0">
              <a:latin typeface="Arial"/>
              <a:cs typeface="Arial"/>
              <a:sym typeface="Arial"/>
            </a:endParaRPr>
          </a:p>
        </p:txBody>
      </p:sp>
      <p:pic>
        <p:nvPicPr>
          <p:cNvPr id="5" name="Picture 6" descr="https://documents.lucidchart.com/documents/7a670700-e347-4b51-9eb7-3a0a898b7cee/pages/0_0?a=2523&amp;x=215&amp;y=95&amp;w=550&amp;h=990&amp;store=1&amp;accept=image%2F*&amp;auth=LCA%2034183315541045f6ceb8031b06f584f4bbce5f1f-ts%3D1557122354">
            <a:extLst>
              <a:ext uri="{FF2B5EF4-FFF2-40B4-BE49-F238E27FC236}">
                <a16:creationId xmlns:a16="http://schemas.microsoft.com/office/drawing/2014/main" id="{E5C1AF4E-A128-174C-837E-11393769F7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83" t="6465" r="8413" b="6357"/>
          <a:stretch/>
        </p:blipFill>
        <p:spPr bwMode="auto">
          <a:xfrm>
            <a:off x="6777318" y="1152474"/>
            <a:ext cx="2023783" cy="3787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9" name="Google Shape;199;p30"/>
          <p:cNvSpPr txBox="1">
            <a:spLocks noGrp="1"/>
          </p:cNvSpPr>
          <p:nvPr>
            <p:ph type="body" idx="4294967295"/>
          </p:nvPr>
        </p:nvSpPr>
        <p:spPr>
          <a:xfrm>
            <a:off x="341823" y="1150938"/>
            <a:ext cx="3329100" cy="3416400"/>
          </a:xfrm>
          <a:prstGeom prst="rect">
            <a:avLst/>
          </a:prstGeom>
        </p:spPr>
        <p:txBody>
          <a:bodyPr spcFirstLastPara="1" wrap="square" lIns="68575" tIns="34275" rIns="68575" bIns="34275" anchor="t" anchorCtr="0">
            <a:noAutofit/>
          </a:bodyPr>
          <a:lstStyle/>
          <a:p>
            <a:pPr marL="0" marR="0" lvl="0" indent="0" algn="l" rtl="0">
              <a:lnSpc>
                <a:spcPct val="115000"/>
              </a:lnSpc>
              <a:spcBef>
                <a:spcPts val="0"/>
              </a:spcBef>
              <a:spcAft>
                <a:spcPts val="1600"/>
              </a:spcAft>
              <a:buNone/>
            </a:pPr>
            <a:r>
              <a:rPr lang="en" sz="1800" dirty="0">
                <a:latin typeface="Arial"/>
                <a:ea typeface="Arial"/>
                <a:cs typeface="Arial"/>
                <a:sym typeface="Arial"/>
              </a:rPr>
              <a:t>Let’s get into the mesh!</a:t>
            </a:r>
            <a:endParaRPr sz="1800" dirty="0">
              <a:latin typeface="Arial"/>
              <a:ea typeface="Arial"/>
              <a:cs typeface="Arial"/>
              <a:sym typeface="Arial"/>
            </a:endParaRPr>
          </a:p>
        </p:txBody>
      </p:sp>
      <p:sp>
        <p:nvSpPr>
          <p:cNvPr id="201" name="Google Shape;201;p30"/>
          <p:cNvSpPr/>
          <p:nvPr/>
        </p:nvSpPr>
        <p:spPr>
          <a:xfrm>
            <a:off x="1099100" y="4457500"/>
            <a:ext cx="877800" cy="244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6" descr="https://documents.lucidchart.com/documents/7a670700-e347-4b51-9eb7-3a0a898b7cee/pages/0_0?a=2523&amp;x=215&amp;y=95&amp;w=550&amp;h=990&amp;store=1&amp;accept=image%2F*&amp;auth=LCA%2034183315541045f6ceb8031b06f584f4bbce5f1f-ts%3D1557122354">
            <a:extLst>
              <a:ext uri="{FF2B5EF4-FFF2-40B4-BE49-F238E27FC236}">
                <a16:creationId xmlns:a16="http://schemas.microsoft.com/office/drawing/2014/main" id="{42E6B186-961A-8C4B-A71A-5EC770185A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83" t="6465" r="8413" b="6357"/>
          <a:stretch/>
        </p:blipFill>
        <p:spPr bwMode="auto">
          <a:xfrm>
            <a:off x="419099" y="1655226"/>
            <a:ext cx="1731031" cy="323950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608CFCF-0F3A-0E4D-98E0-DE55E1CE90D5}"/>
              </a:ext>
            </a:extLst>
          </p:cNvPr>
          <p:cNvSpPr/>
          <p:nvPr/>
        </p:nvSpPr>
        <p:spPr>
          <a:xfrm>
            <a:off x="1337297" y="4601339"/>
            <a:ext cx="882690" cy="332611"/>
          </a:xfrm>
          <a:prstGeom prst="rect">
            <a:avLst/>
          </a:prstGeom>
          <a:noFill/>
          <a:ln>
            <a:solidFill>
              <a:srgbClr val="E71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A30FD94A-02F7-9346-A769-D56F6A48B3D9}"/>
              </a:ext>
            </a:extLst>
          </p:cNvPr>
          <p:cNvCxnSpPr>
            <a:cxnSpLocks/>
            <a:endCxn id="2" idx="3"/>
          </p:cNvCxnSpPr>
          <p:nvPr/>
        </p:nvCxnSpPr>
        <p:spPr>
          <a:xfrm flipH="1">
            <a:off x="2219987" y="3339790"/>
            <a:ext cx="1075198" cy="1427855"/>
          </a:xfrm>
          <a:prstGeom prst="straightConnector1">
            <a:avLst/>
          </a:prstGeom>
          <a:ln w="28575">
            <a:solidFill>
              <a:srgbClr val="E71363"/>
            </a:solidFill>
            <a:tailEnd type="triangle"/>
          </a:ln>
        </p:spPr>
        <p:style>
          <a:lnRef idx="1">
            <a:schemeClr val="accent1"/>
          </a:lnRef>
          <a:fillRef idx="0">
            <a:schemeClr val="accent1"/>
          </a:fillRef>
          <a:effectRef idx="0">
            <a:schemeClr val="accent1"/>
          </a:effectRef>
          <a:fontRef idx="minor">
            <a:schemeClr val="tx1"/>
          </a:fontRef>
        </p:style>
      </p:cxnSp>
      <p:sp>
        <p:nvSpPr>
          <p:cNvPr id="16" name="Google Shape;210;p31">
            <a:extLst>
              <a:ext uri="{FF2B5EF4-FFF2-40B4-BE49-F238E27FC236}">
                <a16:creationId xmlns:a16="http://schemas.microsoft.com/office/drawing/2014/main" id="{E522809B-1EDD-684D-833C-B09BB2365D6E}"/>
              </a:ext>
            </a:extLst>
          </p:cNvPr>
          <p:cNvSpPr txBox="1">
            <a:spLocks noGrp="1"/>
          </p:cNvSpPr>
          <p:nvPr>
            <p:ph type="title"/>
          </p:nvPr>
        </p:nvSpPr>
        <p:spPr>
          <a:xfrm>
            <a:off x="33651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000" b="1" dirty="0">
                <a:solidFill>
                  <a:srgbClr val="FFFFFF"/>
                </a:solidFill>
                <a:latin typeface="Arial"/>
                <a:ea typeface="Arial"/>
                <a:cs typeface="Arial"/>
                <a:sym typeface="Arial"/>
              </a:rPr>
              <a:t>Service to Service Communication</a:t>
            </a:r>
            <a:endParaRPr sz="3000" dirty="0"/>
          </a:p>
        </p:txBody>
      </p:sp>
      <p:pic>
        <p:nvPicPr>
          <p:cNvPr id="17" name="Picture 2" descr="https://documents.lucidchart.com/documents/7a670700-e347-4b51-9eb7-3a0a898b7cee/pages/Y3fcYUwl.vwk?a=2846&amp;x=47&amp;y=272&amp;w=1381&amp;h=554&amp;store=1&amp;accept=image%2F*&amp;auth=LCA%205920e9c79e9451c9e63535cb1a188a47e7ebbfef-ts%3D1557122354">
            <a:extLst>
              <a:ext uri="{FF2B5EF4-FFF2-40B4-BE49-F238E27FC236}">
                <a16:creationId xmlns:a16="http://schemas.microsoft.com/office/drawing/2014/main" id="{997C4986-B3AD-9940-90D3-D1CB67BB644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06" t="7955" r="-95" b="7434"/>
          <a:stretch/>
        </p:blipFill>
        <p:spPr bwMode="auto">
          <a:xfrm>
            <a:off x="3621970" y="2017941"/>
            <a:ext cx="4853421" cy="174810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34477D1D-0305-6F46-BD9C-7290138E1566}"/>
              </a:ext>
            </a:extLst>
          </p:cNvPr>
          <p:cNvSpPr/>
          <p:nvPr/>
        </p:nvSpPr>
        <p:spPr>
          <a:xfrm>
            <a:off x="3295185" y="1729457"/>
            <a:ext cx="5506992" cy="2385343"/>
          </a:xfrm>
          <a:prstGeom prst="rect">
            <a:avLst/>
          </a:prstGeom>
          <a:noFill/>
          <a:ln>
            <a:solidFill>
              <a:srgbClr val="E71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body" idx="4294967295"/>
          </p:nvPr>
        </p:nvSpPr>
        <p:spPr>
          <a:xfrm>
            <a:off x="322263" y="1150938"/>
            <a:ext cx="4174615" cy="3416400"/>
          </a:xfrm>
          <a:prstGeom prst="rect">
            <a:avLst/>
          </a:prstGeom>
        </p:spPr>
        <p:txBody>
          <a:bodyPr spcFirstLastPara="1" wrap="square" lIns="68575" tIns="34275" rIns="68575" bIns="34275" anchor="t" anchorCtr="0">
            <a:noAutofit/>
          </a:bodyPr>
          <a:lstStyle/>
          <a:p>
            <a:pPr lvl="0" algn="l" rtl="0">
              <a:lnSpc>
                <a:spcPct val="100000"/>
              </a:lnSpc>
              <a:spcBef>
                <a:spcPts val="800"/>
              </a:spcBef>
              <a:spcAft>
                <a:spcPts val="600"/>
              </a:spcAft>
              <a:buSzPts val="2100"/>
              <a:buFont typeface="Arial" panose="020B0604020202020204" pitchFamily="34" charset="0"/>
              <a:buChar char="•"/>
            </a:pPr>
            <a:r>
              <a:rPr lang="en" sz="1800" dirty="0">
                <a:latin typeface="Arial"/>
                <a:ea typeface="Arial"/>
                <a:cs typeface="Arial"/>
                <a:sym typeface="Arial"/>
              </a:rPr>
              <a:t>Supported protocols</a:t>
            </a:r>
            <a:endParaRPr sz="1800" dirty="0">
              <a:latin typeface="Arial"/>
              <a:ea typeface="Arial"/>
              <a:cs typeface="Arial"/>
              <a:sym typeface="Arial"/>
            </a:endParaRPr>
          </a:p>
          <a:p>
            <a:pPr lvl="1">
              <a:lnSpc>
                <a:spcPct val="100000"/>
              </a:lnSpc>
              <a:spcBef>
                <a:spcPts val="0"/>
              </a:spcBef>
            </a:pPr>
            <a:r>
              <a:rPr lang="en" sz="1600" dirty="0">
                <a:latin typeface="Arial"/>
                <a:cs typeface="Arial"/>
                <a:sym typeface="Arial"/>
              </a:rPr>
              <a:t>HTTPv1</a:t>
            </a:r>
            <a:endParaRPr sz="1600" dirty="0">
              <a:latin typeface="Arial"/>
              <a:cs typeface="Arial"/>
              <a:sym typeface="Arial"/>
            </a:endParaRPr>
          </a:p>
          <a:p>
            <a:pPr lvl="1">
              <a:lnSpc>
                <a:spcPct val="100000"/>
              </a:lnSpc>
              <a:spcBef>
                <a:spcPts val="0"/>
              </a:spcBef>
            </a:pPr>
            <a:r>
              <a:rPr lang="en" sz="1600" dirty="0">
                <a:latin typeface="Arial"/>
                <a:cs typeface="Arial"/>
                <a:sym typeface="Arial"/>
              </a:rPr>
              <a:t>Thrift</a:t>
            </a:r>
            <a:endParaRPr sz="1600" dirty="0">
              <a:latin typeface="Arial"/>
              <a:cs typeface="Arial"/>
              <a:sym typeface="Arial"/>
            </a:endParaRPr>
          </a:p>
          <a:p>
            <a:pPr lvl="0" algn="l" rtl="0">
              <a:lnSpc>
                <a:spcPct val="100000"/>
              </a:lnSpc>
              <a:spcBef>
                <a:spcPts val="0"/>
              </a:spcBef>
              <a:spcAft>
                <a:spcPts val="600"/>
              </a:spcAft>
              <a:buSzPts val="2100"/>
              <a:buFont typeface="Arial" panose="020B0604020202020204" pitchFamily="34" charset="0"/>
              <a:buChar char="•"/>
            </a:pPr>
            <a:r>
              <a:rPr lang="en" sz="1800" dirty="0">
                <a:latin typeface="Arial"/>
                <a:ea typeface="Arial"/>
                <a:cs typeface="Arial"/>
                <a:sym typeface="Arial"/>
              </a:rPr>
              <a:t>Why ingress/egress through </a:t>
            </a:r>
            <a:r>
              <a:rPr lang="en" sz="1800" dirty="0" err="1">
                <a:latin typeface="Arial"/>
                <a:ea typeface="Arial"/>
                <a:cs typeface="Arial"/>
                <a:sym typeface="Arial"/>
              </a:rPr>
              <a:t>LinkerD</a:t>
            </a:r>
            <a:r>
              <a:rPr lang="en" sz="1800" dirty="0">
                <a:latin typeface="Arial"/>
                <a:ea typeface="Arial"/>
                <a:cs typeface="Arial"/>
                <a:sym typeface="Arial"/>
              </a:rPr>
              <a:t>?</a:t>
            </a:r>
            <a:endParaRPr sz="1800" dirty="0">
              <a:latin typeface="Arial"/>
              <a:ea typeface="Arial"/>
              <a:cs typeface="Arial"/>
              <a:sym typeface="Arial"/>
            </a:endParaRPr>
          </a:p>
          <a:p>
            <a:pPr lvl="1">
              <a:lnSpc>
                <a:spcPct val="100000"/>
              </a:lnSpc>
              <a:spcBef>
                <a:spcPts val="0"/>
              </a:spcBef>
            </a:pPr>
            <a:r>
              <a:rPr lang="en" sz="1600" dirty="0">
                <a:latin typeface="Arial"/>
                <a:cs typeface="Arial"/>
                <a:sym typeface="Arial"/>
              </a:rPr>
              <a:t>Connection policy control (retry/backout)</a:t>
            </a:r>
            <a:endParaRPr sz="1600" dirty="0">
              <a:latin typeface="Arial"/>
              <a:cs typeface="Arial"/>
              <a:sym typeface="Arial"/>
            </a:endParaRPr>
          </a:p>
          <a:p>
            <a:pPr lvl="1">
              <a:lnSpc>
                <a:spcPct val="100000"/>
              </a:lnSpc>
              <a:spcBef>
                <a:spcPts val="0"/>
              </a:spcBef>
            </a:pPr>
            <a:r>
              <a:rPr lang="en" sz="1600" dirty="0">
                <a:latin typeface="Arial"/>
                <a:cs typeface="Arial"/>
                <a:sym typeface="Arial"/>
              </a:rPr>
              <a:t>Connection pool</a:t>
            </a:r>
            <a:endParaRPr sz="1600" dirty="0">
              <a:latin typeface="Arial"/>
              <a:cs typeface="Arial"/>
              <a:sym typeface="Arial"/>
            </a:endParaRPr>
          </a:p>
          <a:p>
            <a:pPr lvl="1">
              <a:lnSpc>
                <a:spcPct val="100000"/>
              </a:lnSpc>
              <a:spcBef>
                <a:spcPts val="0"/>
              </a:spcBef>
            </a:pPr>
            <a:r>
              <a:rPr lang="en" sz="1600" dirty="0">
                <a:latin typeface="Arial"/>
                <a:cs typeface="Arial"/>
                <a:sym typeface="Arial"/>
              </a:rPr>
              <a:t>Circuit breaking</a:t>
            </a:r>
          </a:p>
          <a:p>
            <a:pPr lvl="1">
              <a:lnSpc>
                <a:spcPct val="100000"/>
              </a:lnSpc>
              <a:spcBef>
                <a:spcPts val="0"/>
              </a:spcBef>
            </a:pPr>
            <a:r>
              <a:rPr lang="en" sz="1600" dirty="0">
                <a:latin typeface="Arial"/>
                <a:cs typeface="Arial"/>
              </a:rPr>
              <a:t>Etc...</a:t>
            </a:r>
          </a:p>
        </p:txBody>
      </p:sp>
      <p:sp>
        <p:nvSpPr>
          <p:cNvPr id="210" name="Google Shape;210;p31"/>
          <p:cNvSpPr txBox="1">
            <a:spLocks noGrp="1"/>
          </p:cNvSpPr>
          <p:nvPr>
            <p:ph type="title"/>
          </p:nvPr>
        </p:nvSpPr>
        <p:spPr>
          <a:xfrm>
            <a:off x="33651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000" b="1" dirty="0">
                <a:solidFill>
                  <a:srgbClr val="FFFFFF"/>
                </a:solidFill>
                <a:latin typeface="Arial"/>
                <a:ea typeface="Arial"/>
                <a:cs typeface="Arial"/>
                <a:sym typeface="Arial"/>
              </a:rPr>
              <a:t>Service to Service Communication</a:t>
            </a:r>
            <a:endParaRPr sz="3000" dirty="0"/>
          </a:p>
        </p:txBody>
      </p:sp>
      <p:pic>
        <p:nvPicPr>
          <p:cNvPr id="5" name="Picture 2" descr="https://documents.lucidchart.com/documents/7a670700-e347-4b51-9eb7-3a0a898b7cee/pages/Y3fcYUwl.vwk?a=2846&amp;x=47&amp;y=272&amp;w=1381&amp;h=554&amp;store=1&amp;accept=image%2F*&amp;auth=LCA%205920e9c79e9451c9e63535cb1a188a47e7ebbfef-ts%3D1557122354">
            <a:extLst>
              <a:ext uri="{FF2B5EF4-FFF2-40B4-BE49-F238E27FC236}">
                <a16:creationId xmlns:a16="http://schemas.microsoft.com/office/drawing/2014/main" id="{4FA1997D-3010-EF45-BE37-344B779124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6" t="7955" r="-95" b="7434"/>
          <a:stretch/>
        </p:blipFill>
        <p:spPr bwMode="auto">
          <a:xfrm>
            <a:off x="4010334" y="1899718"/>
            <a:ext cx="4853421" cy="1748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10" name="Google Shape;210;p31"/>
          <p:cNvSpPr txBox="1">
            <a:spLocks noGrp="1"/>
          </p:cNvSpPr>
          <p:nvPr>
            <p:ph type="title"/>
          </p:nvPr>
        </p:nvSpPr>
        <p:spPr>
          <a:xfrm>
            <a:off x="33651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000" b="1" dirty="0">
                <a:solidFill>
                  <a:srgbClr val="FFFFFF"/>
                </a:solidFill>
                <a:latin typeface="Arial"/>
                <a:ea typeface="Arial"/>
                <a:cs typeface="Arial"/>
                <a:sym typeface="Arial"/>
              </a:rPr>
              <a:t>Service to Service Communication</a:t>
            </a:r>
            <a:endParaRPr sz="3000" dirty="0"/>
          </a:p>
        </p:txBody>
      </p:sp>
      <p:pic>
        <p:nvPicPr>
          <p:cNvPr id="5" name="Picture 2" descr="https://documents.lucidchart.com/documents/7a670700-e347-4b51-9eb7-3a0a898b7cee/pages/Y3fcYUwl.vwk?a=2846&amp;x=47&amp;y=272&amp;w=1381&amp;h=554&amp;store=1&amp;accept=image%2F*&amp;auth=LCA%205920e9c79e9451c9e63535cb1a188a47e7ebbfef-ts%3D1557122354">
            <a:extLst>
              <a:ext uri="{FF2B5EF4-FFF2-40B4-BE49-F238E27FC236}">
                <a16:creationId xmlns:a16="http://schemas.microsoft.com/office/drawing/2014/main" id="{4FA1997D-3010-EF45-BE37-344B779124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6" t="7955" r="-95" b="7434"/>
          <a:stretch/>
        </p:blipFill>
        <p:spPr bwMode="auto">
          <a:xfrm>
            <a:off x="1098170" y="1616454"/>
            <a:ext cx="7268629" cy="261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813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body" idx="4294967295"/>
          </p:nvPr>
        </p:nvSpPr>
        <p:spPr>
          <a:xfrm>
            <a:off x="322263" y="1150938"/>
            <a:ext cx="3574939" cy="3416400"/>
          </a:xfrm>
          <a:prstGeom prst="rect">
            <a:avLst/>
          </a:prstGeom>
        </p:spPr>
        <p:txBody>
          <a:bodyPr spcFirstLastPara="1" wrap="square" lIns="68575" tIns="34275" rIns="68575" bIns="34275" anchor="t" anchorCtr="0">
            <a:noAutofit/>
          </a:bodyPr>
          <a:lstStyle/>
          <a:p>
            <a:pPr marR="0" lvl="0" algn="l" rtl="0">
              <a:lnSpc>
                <a:spcPct val="100000"/>
              </a:lnSpc>
              <a:spcBef>
                <a:spcPts val="800"/>
              </a:spcBef>
              <a:spcAft>
                <a:spcPts val="0"/>
              </a:spcAft>
              <a:buClr>
                <a:schemeClr val="dk1"/>
              </a:buClr>
              <a:buSzPts val="2100"/>
              <a:buFont typeface="Arial" panose="020B0604020202020204" pitchFamily="34" charset="0"/>
              <a:buChar char="•"/>
            </a:pPr>
            <a:r>
              <a:rPr lang="en" sz="1800" dirty="0">
                <a:latin typeface="Arial"/>
                <a:ea typeface="Arial"/>
                <a:cs typeface="Arial"/>
                <a:sym typeface="Arial"/>
              </a:rPr>
              <a:t>How services talks to each other?</a:t>
            </a:r>
            <a:endParaRPr sz="1800" dirty="0">
              <a:latin typeface="Arial"/>
              <a:ea typeface="Arial"/>
              <a:cs typeface="Arial"/>
              <a:sym typeface="Arial"/>
            </a:endParaRPr>
          </a:p>
          <a:p>
            <a:pPr lvl="1" algn="l" rtl="0">
              <a:lnSpc>
                <a:spcPct val="100000"/>
              </a:lnSpc>
              <a:spcBef>
                <a:spcPts val="0"/>
              </a:spcBef>
              <a:spcAft>
                <a:spcPts val="0"/>
              </a:spcAft>
              <a:buSzPts val="1800"/>
              <a:buFont typeface="Arial" panose="020B0604020202020204" pitchFamily="34" charset="0"/>
              <a:buChar char="•"/>
            </a:pPr>
            <a:r>
              <a:rPr lang="en" sz="1400" dirty="0">
                <a:latin typeface="Arial"/>
                <a:ea typeface="Arial"/>
                <a:cs typeface="Arial"/>
                <a:sym typeface="Arial"/>
              </a:rPr>
              <a:t>Discovery v1</a:t>
            </a:r>
            <a:endParaRPr sz="1400" dirty="0">
              <a:latin typeface="Arial"/>
              <a:ea typeface="Arial"/>
              <a:cs typeface="Arial"/>
              <a:sym typeface="Arial"/>
            </a:endParaRPr>
          </a:p>
          <a:p>
            <a:pPr lvl="2" algn="l" rtl="0">
              <a:lnSpc>
                <a:spcPct val="100000"/>
              </a:lnSpc>
              <a:spcBef>
                <a:spcPts val="0"/>
              </a:spcBef>
              <a:spcAft>
                <a:spcPts val="0"/>
              </a:spcAft>
              <a:buSzPts val="1500"/>
              <a:buFont typeface="Arial" panose="020B0604020202020204" pitchFamily="34" charset="0"/>
              <a:buChar char="•"/>
            </a:pPr>
            <a:r>
              <a:rPr lang="en" sz="1200" dirty="0">
                <a:latin typeface="Arial"/>
                <a:ea typeface="Arial"/>
                <a:cs typeface="Arial"/>
                <a:sym typeface="Arial"/>
              </a:rPr>
              <a:t>Consul based registry</a:t>
            </a:r>
            <a:endParaRPr sz="1200" dirty="0">
              <a:latin typeface="Arial"/>
              <a:ea typeface="Arial"/>
              <a:cs typeface="Arial"/>
              <a:sym typeface="Arial"/>
            </a:endParaRPr>
          </a:p>
          <a:p>
            <a:pPr lvl="2" algn="l" rtl="0">
              <a:lnSpc>
                <a:spcPct val="100000"/>
              </a:lnSpc>
              <a:spcBef>
                <a:spcPts val="0"/>
              </a:spcBef>
              <a:spcAft>
                <a:spcPts val="0"/>
              </a:spcAft>
              <a:buSzPts val="1500"/>
              <a:buFont typeface="Arial" panose="020B0604020202020204" pitchFamily="34" charset="0"/>
              <a:buChar char="•"/>
            </a:pPr>
            <a:r>
              <a:rPr lang="en" sz="1200" dirty="0" err="1">
                <a:latin typeface="Arial"/>
                <a:ea typeface="Arial"/>
                <a:cs typeface="Arial"/>
                <a:sym typeface="Arial"/>
              </a:rPr>
              <a:t>Linkerd</a:t>
            </a:r>
            <a:r>
              <a:rPr lang="en" sz="1200" dirty="0">
                <a:latin typeface="Arial"/>
                <a:ea typeface="Arial"/>
                <a:cs typeface="Arial"/>
                <a:sym typeface="Arial"/>
              </a:rPr>
              <a:t> Uses consul </a:t>
            </a:r>
            <a:endParaRPr sz="1200" dirty="0">
              <a:latin typeface="Arial"/>
              <a:ea typeface="Arial"/>
              <a:cs typeface="Arial"/>
              <a:sym typeface="Arial"/>
            </a:endParaRPr>
          </a:p>
          <a:p>
            <a:pPr lvl="2" algn="l" rtl="0">
              <a:lnSpc>
                <a:spcPct val="100000"/>
              </a:lnSpc>
              <a:spcBef>
                <a:spcPts val="0"/>
              </a:spcBef>
              <a:spcAft>
                <a:spcPts val="0"/>
              </a:spcAft>
              <a:buSzPts val="1500"/>
              <a:buFont typeface="Arial" panose="020B0604020202020204" pitchFamily="34" charset="0"/>
              <a:buChar char="•"/>
            </a:pPr>
            <a:r>
              <a:rPr lang="en" sz="1200" dirty="0">
                <a:latin typeface="Arial"/>
                <a:ea typeface="Arial"/>
                <a:cs typeface="Arial"/>
                <a:sym typeface="Arial"/>
              </a:rPr>
              <a:t>Ingress point is ELB</a:t>
            </a:r>
            <a:endParaRPr sz="1200" dirty="0">
              <a:latin typeface="Arial"/>
              <a:ea typeface="Arial"/>
              <a:cs typeface="Arial"/>
              <a:sym typeface="Arial"/>
            </a:endParaRPr>
          </a:p>
          <a:p>
            <a:pPr lvl="1" algn="l" rtl="0">
              <a:lnSpc>
                <a:spcPct val="100000"/>
              </a:lnSpc>
              <a:spcBef>
                <a:spcPts val="0"/>
              </a:spcBef>
              <a:spcAft>
                <a:spcPts val="0"/>
              </a:spcAft>
              <a:buSzPts val="1800"/>
              <a:buFont typeface="Arial" panose="020B0604020202020204" pitchFamily="34" charset="0"/>
              <a:buChar char="•"/>
            </a:pPr>
            <a:r>
              <a:rPr lang="en" sz="1400" dirty="0">
                <a:latin typeface="Arial"/>
                <a:ea typeface="Arial"/>
                <a:cs typeface="Arial"/>
                <a:sym typeface="Arial"/>
              </a:rPr>
              <a:t>Discover v2</a:t>
            </a:r>
            <a:endParaRPr sz="1400" dirty="0">
              <a:latin typeface="Arial"/>
              <a:ea typeface="Arial"/>
              <a:cs typeface="Arial"/>
              <a:sym typeface="Arial"/>
            </a:endParaRPr>
          </a:p>
          <a:p>
            <a:pPr lvl="2" algn="l" rtl="0">
              <a:lnSpc>
                <a:spcPct val="100000"/>
              </a:lnSpc>
              <a:spcBef>
                <a:spcPts val="0"/>
              </a:spcBef>
              <a:spcAft>
                <a:spcPts val="0"/>
              </a:spcAft>
              <a:buSzPts val="1500"/>
              <a:buFont typeface="Arial" panose="020B0604020202020204" pitchFamily="34" charset="0"/>
              <a:buChar char="•"/>
            </a:pPr>
            <a:r>
              <a:rPr lang="en" sz="1200" dirty="0">
                <a:latin typeface="Arial"/>
                <a:ea typeface="Arial"/>
                <a:cs typeface="Arial"/>
                <a:sym typeface="Arial"/>
              </a:rPr>
              <a:t>Peer to Peer</a:t>
            </a:r>
            <a:endParaRPr sz="1200" dirty="0">
              <a:latin typeface="Arial"/>
              <a:ea typeface="Arial"/>
              <a:cs typeface="Arial"/>
              <a:sym typeface="Arial"/>
            </a:endParaRPr>
          </a:p>
          <a:p>
            <a:pPr lvl="2">
              <a:lnSpc>
                <a:spcPct val="100000"/>
              </a:lnSpc>
              <a:spcBef>
                <a:spcPts val="0"/>
              </a:spcBef>
              <a:buFont typeface="Arial" panose="020B0604020202020204" pitchFamily="34" charset="0"/>
              <a:buChar char="•"/>
            </a:pPr>
            <a:r>
              <a:rPr lang="en" sz="1200" dirty="0">
                <a:latin typeface="Arial"/>
                <a:ea typeface="Arial"/>
                <a:cs typeface="Arial"/>
                <a:sym typeface="Arial"/>
              </a:rPr>
              <a:t>Client based LB</a:t>
            </a:r>
            <a:endParaRPr lang="en" sz="1200" dirty="0">
              <a:latin typeface="Arial"/>
              <a:ea typeface="Arial"/>
              <a:cs typeface="Arial"/>
            </a:endParaRPr>
          </a:p>
        </p:txBody>
      </p:sp>
      <p:sp>
        <p:nvSpPr>
          <p:cNvPr id="217" name="Google Shape;217;p32"/>
          <p:cNvSpPr txBox="1">
            <a:spLocks noGrp="1"/>
          </p:cNvSpPr>
          <p:nvPr>
            <p:ph type="title"/>
          </p:nvPr>
        </p:nvSpPr>
        <p:spPr>
          <a:xfrm>
            <a:off x="342900"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000" b="1" dirty="0">
                <a:solidFill>
                  <a:srgbClr val="FFFFFF"/>
                </a:solidFill>
                <a:latin typeface="Arial"/>
                <a:ea typeface="Arial"/>
                <a:cs typeface="Arial"/>
                <a:sym typeface="Arial"/>
              </a:rPr>
              <a:t>Service to Service Communication</a:t>
            </a:r>
            <a:endParaRPr sz="3000" dirty="0"/>
          </a:p>
        </p:txBody>
      </p:sp>
      <p:pic>
        <p:nvPicPr>
          <p:cNvPr id="5" name="Picture 2" descr="https://documents.lucidchart.com/documents/7a670700-e347-4b51-9eb7-3a0a898b7cee/pages/Y3fcYUwl.vwk?a=2846&amp;x=47&amp;y=272&amp;w=1381&amp;h=554&amp;store=1&amp;accept=image%2F*&amp;auth=LCA%205920e9c79e9451c9e63535cb1a188a47e7ebbfef-ts%3D1557122354">
            <a:extLst>
              <a:ext uri="{FF2B5EF4-FFF2-40B4-BE49-F238E27FC236}">
                <a16:creationId xmlns:a16="http://schemas.microsoft.com/office/drawing/2014/main" id="{CD6D5C99-11FE-9649-A634-EC99ED7B72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6" t="7955" r="-95" b="7434"/>
          <a:stretch/>
        </p:blipFill>
        <p:spPr bwMode="auto">
          <a:xfrm>
            <a:off x="4010334" y="1899718"/>
            <a:ext cx="4853421" cy="1748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3"/>
          <p:cNvSpPr txBox="1">
            <a:spLocks noGrp="1"/>
          </p:cNvSpPr>
          <p:nvPr>
            <p:ph type="body" idx="4294967295"/>
          </p:nvPr>
        </p:nvSpPr>
        <p:spPr>
          <a:xfrm>
            <a:off x="321845" y="1150938"/>
            <a:ext cx="8477400" cy="1344612"/>
          </a:xfrm>
          <a:prstGeom prst="rect">
            <a:avLst/>
          </a:prstGeom>
        </p:spPr>
        <p:txBody>
          <a:bodyPr spcFirstLastPara="1" wrap="square" lIns="68575" tIns="34275" rIns="68575" bIns="34275" anchor="t" anchorCtr="0">
            <a:noAutofit/>
          </a:bodyPr>
          <a:lstStyle/>
          <a:p>
            <a:pPr indent="-342900">
              <a:buSzPts val="1800"/>
            </a:pPr>
            <a:r>
              <a:rPr lang="en-US" dirty="0">
                <a:latin typeface="Arial"/>
                <a:ea typeface="Arial"/>
                <a:cs typeface="Arial"/>
                <a:sym typeface="Arial"/>
              </a:rPr>
              <a:t>What is Service</a:t>
            </a:r>
            <a:r>
              <a:rPr lang="en" dirty="0">
                <a:latin typeface="Arial"/>
                <a:ea typeface="Arial"/>
                <a:cs typeface="Arial"/>
                <a:sym typeface="Arial"/>
              </a:rPr>
              <a:t> discovery</a:t>
            </a:r>
            <a:endParaRPr lang="en" dirty="0">
              <a:latin typeface="Arial"/>
              <a:ea typeface="Arial"/>
              <a:cs typeface="Arial"/>
            </a:endParaRPr>
          </a:p>
          <a:p>
            <a:pPr lvl="1"/>
            <a:r>
              <a:rPr lang="en" sz="1500" dirty="0">
                <a:latin typeface="Arial"/>
                <a:ea typeface="Arial"/>
                <a:cs typeface="Arial"/>
              </a:rPr>
              <a:t> Service name -&gt; [</a:t>
            </a:r>
            <a:r>
              <a:rPr lang="en" sz="1500" dirty="0" err="1">
                <a:latin typeface="Arial"/>
                <a:ea typeface="Arial"/>
                <a:cs typeface="Arial"/>
              </a:rPr>
              <a:t>address:port</a:t>
            </a:r>
            <a:r>
              <a:rPr lang="en" sz="1500" dirty="0">
                <a:latin typeface="Arial"/>
                <a:ea typeface="Arial"/>
                <a:cs typeface="Arial"/>
              </a:rPr>
              <a:t>]</a:t>
            </a:r>
            <a:endParaRPr lang="en" dirty="0">
              <a:latin typeface="Arial"/>
              <a:ea typeface="Arial"/>
              <a:cs typeface="Arial"/>
            </a:endParaRPr>
          </a:p>
          <a:p>
            <a:pPr lvl="1"/>
            <a:r>
              <a:rPr lang="en" sz="1500" dirty="0">
                <a:latin typeface="Arial"/>
                <a:ea typeface="Arial"/>
                <a:cs typeface="Arial"/>
              </a:rPr>
              <a:t>Consistency, availability, </a:t>
            </a:r>
            <a:r>
              <a:rPr lang="en" sz="1500" dirty="0">
                <a:ea typeface="Arial"/>
              </a:rPr>
              <a:t>fault tolerance (CAP)</a:t>
            </a:r>
            <a:endParaRPr lang="en" sz="1500" dirty="0">
              <a:latin typeface="Arial"/>
              <a:ea typeface="Arial"/>
              <a:cs typeface="Arial"/>
              <a:sym typeface="Arial"/>
            </a:endParaRPr>
          </a:p>
          <a:p>
            <a:pPr indent="-342900">
              <a:buSzPts val="1800"/>
            </a:pPr>
            <a:r>
              <a:rPr lang="en" dirty="0">
                <a:latin typeface="Arial"/>
                <a:ea typeface="Arial"/>
                <a:cs typeface="Arial"/>
                <a:sym typeface="Arial"/>
              </a:rPr>
              <a:t>EC2 ASG</a:t>
            </a:r>
            <a:endParaRPr lang="en" dirty="0">
              <a:latin typeface="Arial"/>
              <a:ea typeface="Arial"/>
              <a:cs typeface="Arial"/>
            </a:endParaRPr>
          </a:p>
          <a:p>
            <a:pPr lvl="1"/>
            <a:r>
              <a:rPr lang="en" sz="1500" dirty="0">
                <a:latin typeface="Arial"/>
                <a:ea typeface="Arial"/>
                <a:cs typeface="Arial"/>
                <a:sym typeface="Arial"/>
              </a:rPr>
              <a:t>Lacks on central place to map </a:t>
            </a:r>
            <a:r>
              <a:rPr lang="en" sz="1500" i="1" dirty="0">
                <a:latin typeface="Arial"/>
                <a:ea typeface="Arial"/>
                <a:cs typeface="Arial"/>
                <a:sym typeface="Arial"/>
              </a:rPr>
              <a:t>services → </a:t>
            </a:r>
            <a:r>
              <a:rPr lang="en" sz="1500" b="1" dirty="0">
                <a:ea typeface="Arial"/>
                <a:sym typeface="Arial"/>
              </a:rPr>
              <a:t>$hosts:$port</a:t>
            </a:r>
            <a:endParaRPr lang="en" sz="1500" dirty="0">
              <a:ea typeface="Arial"/>
            </a:endParaRPr>
          </a:p>
          <a:p>
            <a:pPr lvl="1" indent="-342900" algn="l">
              <a:spcAft>
                <a:spcPts val="0"/>
              </a:spcAft>
              <a:buSzPts val="1800"/>
              <a:buChar char="•"/>
            </a:pPr>
            <a:r>
              <a:rPr lang="en" sz="1500" dirty="0">
                <a:latin typeface="Arial"/>
                <a:ea typeface="Arial"/>
                <a:cs typeface="Arial"/>
                <a:sym typeface="Arial"/>
              </a:rPr>
              <a:t>Fleet of each service scales independently</a:t>
            </a:r>
          </a:p>
          <a:p>
            <a:pPr lvl="1"/>
            <a:r>
              <a:rPr lang="en" sz="1500" dirty="0">
                <a:latin typeface="Arial"/>
                <a:ea typeface="Consolas"/>
                <a:cs typeface="Arial"/>
              </a:rPr>
              <a:t>EC2 API is power but VERY limited</a:t>
            </a:r>
          </a:p>
        </p:txBody>
      </p:sp>
      <p:sp>
        <p:nvSpPr>
          <p:cNvPr id="7" name="Google Shape;210;p31">
            <a:extLst>
              <a:ext uri="{FF2B5EF4-FFF2-40B4-BE49-F238E27FC236}">
                <a16:creationId xmlns:a16="http://schemas.microsoft.com/office/drawing/2014/main" id="{3DB6F06B-7883-F146-AEA4-88565FC709BB}"/>
              </a:ext>
            </a:extLst>
          </p:cNvPr>
          <p:cNvSpPr txBox="1">
            <a:spLocks noGrp="1"/>
          </p:cNvSpPr>
          <p:nvPr>
            <p:ph type="title"/>
          </p:nvPr>
        </p:nvSpPr>
        <p:spPr>
          <a:xfrm>
            <a:off x="33651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000" b="1" dirty="0">
                <a:solidFill>
                  <a:srgbClr val="FFFFFF"/>
                </a:solidFill>
                <a:latin typeface="Arial"/>
                <a:ea typeface="Arial"/>
                <a:cs typeface="Arial"/>
                <a:sym typeface="Arial"/>
              </a:rPr>
              <a:t>Service to Service Communication</a:t>
            </a:r>
            <a:endParaRPr sz="3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30" name="Google Shape;230;p34"/>
          <p:cNvSpPr txBox="1">
            <a:spLocks noGrp="1"/>
          </p:cNvSpPr>
          <p:nvPr>
            <p:ph type="body" idx="4294967295"/>
          </p:nvPr>
        </p:nvSpPr>
        <p:spPr>
          <a:xfrm>
            <a:off x="311700" y="1152475"/>
            <a:ext cx="7957800" cy="3775200"/>
          </a:xfrm>
          <a:prstGeom prst="rect">
            <a:avLst/>
          </a:prstGeom>
        </p:spPr>
        <p:txBody>
          <a:bodyPr spcFirstLastPara="1" wrap="square" lIns="68575" tIns="34275" rIns="68575" bIns="34275" anchor="t" anchorCtr="0">
            <a:noAutofit/>
          </a:bodyPr>
          <a:lstStyle/>
          <a:p>
            <a:pPr marL="457200" lvl="0" indent="-361950" algn="l" rtl="0">
              <a:spcBef>
                <a:spcPts val="800"/>
              </a:spcBef>
              <a:spcAft>
                <a:spcPts val="0"/>
              </a:spcAft>
              <a:buSzPts val="2100"/>
              <a:buChar char="•"/>
            </a:pPr>
            <a:r>
              <a:rPr lang="en" sz="1800" dirty="0">
                <a:latin typeface="Arial"/>
                <a:ea typeface="Arial"/>
                <a:cs typeface="Arial"/>
                <a:sym typeface="Arial"/>
              </a:rPr>
              <a:t>Discovery v1 - OOB, shortest path for </a:t>
            </a:r>
            <a:r>
              <a:rPr lang="en" sz="1800" dirty="0" err="1">
                <a:latin typeface="Arial"/>
                <a:ea typeface="Arial"/>
                <a:cs typeface="Arial"/>
                <a:sym typeface="Arial"/>
              </a:rPr>
              <a:t>impl</a:t>
            </a:r>
            <a:endParaRPr lang="en-US" sz="1800" dirty="0">
              <a:latin typeface="Arial"/>
              <a:ea typeface="Arial"/>
              <a:cs typeface="Arial"/>
              <a:sym typeface="Arial"/>
            </a:endParaRPr>
          </a:p>
          <a:p>
            <a:pPr marL="914400" lvl="1" indent="-342900" algn="l" rtl="0">
              <a:spcBef>
                <a:spcPts val="0"/>
              </a:spcBef>
              <a:spcAft>
                <a:spcPts val="0"/>
              </a:spcAft>
              <a:buSzPts val="1800"/>
              <a:buChar char="•"/>
            </a:pPr>
            <a:r>
              <a:rPr lang="en-US" sz="1600" dirty="0">
                <a:latin typeface="Arial"/>
                <a:ea typeface="Arial"/>
                <a:cs typeface="Arial"/>
                <a:sym typeface="Arial"/>
              </a:rPr>
              <a:t>Each service fronted by an ELB</a:t>
            </a:r>
          </a:p>
          <a:p>
            <a:pPr marL="914400" lvl="1" indent="-342900" algn="l" rtl="0">
              <a:spcBef>
                <a:spcPts val="0"/>
              </a:spcBef>
              <a:spcAft>
                <a:spcPts val="0"/>
              </a:spcAft>
              <a:buSzPts val="1800"/>
              <a:buChar char="•"/>
            </a:pPr>
            <a:r>
              <a:rPr lang="en" sz="1600" dirty="0" err="1">
                <a:latin typeface="Arial"/>
                <a:ea typeface="Arial"/>
                <a:cs typeface="Arial"/>
                <a:sym typeface="Arial"/>
              </a:rPr>
              <a:t>DTab</a:t>
            </a:r>
            <a:br>
              <a:rPr lang="en" sz="1600" dirty="0">
                <a:latin typeface="Arial"/>
                <a:ea typeface="Arial"/>
                <a:cs typeface="Arial"/>
                <a:sym typeface="Arial"/>
              </a:rPr>
            </a:br>
            <a:r>
              <a:rPr lang="en" sz="1600" b="1" dirty="0">
                <a:latin typeface="Consolas"/>
                <a:ea typeface="Consolas"/>
                <a:cs typeface="Consolas"/>
                <a:sym typeface="Consolas"/>
              </a:rPr>
              <a:t>#/io.l5d.consul/dc/$env/$</a:t>
            </a:r>
            <a:r>
              <a:rPr lang="en" sz="1600" b="1" dirty="0" err="1">
                <a:latin typeface="Consolas"/>
                <a:ea typeface="Consolas"/>
                <a:cs typeface="Consolas"/>
                <a:sym typeface="Consolas"/>
              </a:rPr>
              <a:t>service_name</a:t>
            </a:r>
            <a:endParaRPr sz="1600" b="1" dirty="0" err="1">
              <a:latin typeface="Consolas"/>
              <a:ea typeface="Consolas"/>
              <a:cs typeface="Consolas"/>
              <a:sym typeface="Consolas"/>
            </a:endParaRPr>
          </a:p>
          <a:p>
            <a:pPr marL="914400" lvl="1" indent="-342900" algn="l" rtl="0">
              <a:spcBef>
                <a:spcPts val="0"/>
              </a:spcBef>
              <a:spcAft>
                <a:spcPts val="0"/>
              </a:spcAft>
              <a:buSzPts val="1800"/>
              <a:buChar char="•"/>
            </a:pPr>
            <a:r>
              <a:rPr lang="en" sz="1600" dirty="0" err="1">
                <a:latin typeface="Arial"/>
                <a:ea typeface="Arial"/>
                <a:cs typeface="Arial"/>
                <a:sym typeface="Arial"/>
              </a:rPr>
              <a:t>Namerd</a:t>
            </a:r>
            <a:r>
              <a:rPr lang="en" sz="1600" dirty="0">
                <a:latin typeface="Arial"/>
                <a:ea typeface="Arial"/>
                <a:cs typeface="Arial"/>
                <a:sym typeface="Arial"/>
              </a:rPr>
              <a:t> uses this information and query consul</a:t>
            </a:r>
            <a:endParaRPr sz="1600" dirty="0">
              <a:latin typeface="Arial"/>
              <a:ea typeface="Arial"/>
              <a:cs typeface="Arial"/>
              <a:sym typeface="Arial"/>
            </a:endParaRPr>
          </a:p>
          <a:p>
            <a:pPr marL="1371600" lvl="2" indent="-323850" algn="l" rtl="0">
              <a:spcBef>
                <a:spcPts val="0"/>
              </a:spcBef>
              <a:spcAft>
                <a:spcPts val="0"/>
              </a:spcAft>
              <a:buSzPts val="1500"/>
              <a:buFont typeface="Consolas"/>
              <a:buChar char="•"/>
            </a:pPr>
            <a:r>
              <a:rPr lang="en" sz="1400" b="1" dirty="0">
                <a:latin typeface="Consolas"/>
                <a:ea typeface="Consolas"/>
                <a:cs typeface="Consolas"/>
                <a:sym typeface="Consolas"/>
              </a:rPr>
              <a:t>$</a:t>
            </a:r>
            <a:r>
              <a:rPr lang="en" sz="1400" b="1" dirty="0" err="1">
                <a:latin typeface="Consolas"/>
                <a:ea typeface="Consolas"/>
                <a:cs typeface="Consolas"/>
                <a:sym typeface="Consolas"/>
              </a:rPr>
              <a:t>service_name</a:t>
            </a:r>
            <a:r>
              <a:rPr lang="en" sz="1400" b="1" dirty="0">
                <a:latin typeface="Consolas"/>
                <a:ea typeface="Consolas"/>
                <a:cs typeface="Consolas"/>
                <a:sym typeface="Consolas"/>
              </a:rPr>
              <a:t> maps to an ELB in consul</a:t>
            </a:r>
            <a:endParaRPr sz="1400" b="1" dirty="0">
              <a:latin typeface="Consolas"/>
              <a:ea typeface="Consolas"/>
              <a:cs typeface="Consolas"/>
              <a:sym typeface="Consolas"/>
            </a:endParaRPr>
          </a:p>
          <a:p>
            <a:pPr marL="0" marR="0" lvl="0" indent="0" algn="l" rtl="0">
              <a:lnSpc>
                <a:spcPct val="90000"/>
              </a:lnSpc>
              <a:spcBef>
                <a:spcPts val="800"/>
              </a:spcBef>
              <a:spcAft>
                <a:spcPts val="0"/>
              </a:spcAft>
              <a:buNone/>
            </a:pPr>
            <a:endParaRPr sz="2000" dirty="0">
              <a:latin typeface="Arial"/>
              <a:ea typeface="Arial"/>
              <a:cs typeface="Arial"/>
              <a:sym typeface="Arial"/>
            </a:endParaRPr>
          </a:p>
        </p:txBody>
      </p:sp>
      <p:pic>
        <p:nvPicPr>
          <p:cNvPr id="232" name="Google Shape;232;p34" descr="Image result for consul"/>
          <p:cNvPicPr preferRelativeResize="0"/>
          <p:nvPr/>
        </p:nvPicPr>
        <p:blipFill>
          <a:blip r:embed="rId3">
            <a:alphaModFix/>
          </a:blip>
          <a:stretch>
            <a:fillRect/>
          </a:stretch>
        </p:blipFill>
        <p:spPr>
          <a:xfrm>
            <a:off x="1261787" y="2977899"/>
            <a:ext cx="1060886" cy="314283"/>
          </a:xfrm>
          <a:prstGeom prst="rect">
            <a:avLst/>
          </a:prstGeom>
          <a:noFill/>
          <a:ln>
            <a:noFill/>
          </a:ln>
        </p:spPr>
      </p:pic>
      <p:sp>
        <p:nvSpPr>
          <p:cNvPr id="8" name="Google Shape;210;p31">
            <a:extLst>
              <a:ext uri="{FF2B5EF4-FFF2-40B4-BE49-F238E27FC236}">
                <a16:creationId xmlns:a16="http://schemas.microsoft.com/office/drawing/2014/main" id="{B047E3C8-18EE-4647-8E5A-3AA6609A7A1A}"/>
              </a:ext>
            </a:extLst>
          </p:cNvPr>
          <p:cNvSpPr txBox="1">
            <a:spLocks noGrp="1"/>
          </p:cNvSpPr>
          <p:nvPr>
            <p:ph type="title"/>
          </p:nvPr>
        </p:nvSpPr>
        <p:spPr>
          <a:xfrm>
            <a:off x="336515" y="-5891"/>
            <a:ext cx="7886700" cy="994200"/>
          </a:xfrm>
          <a:prstGeom prst="rect">
            <a:avLst/>
          </a:prstGeom>
        </p:spPr>
        <p:txBody>
          <a:bodyPr spcFirstLastPara="1" wrap="square" lIns="68575" tIns="34275" rIns="68575" bIns="34275" anchor="ctr" anchorCtr="0">
            <a:noAutofit/>
          </a:bodyPr>
          <a:lstStyle/>
          <a:p>
            <a:r>
              <a:rPr lang="en" sz="3000" b="1" dirty="0">
                <a:solidFill>
                  <a:srgbClr val="FFFFFF"/>
                </a:solidFill>
                <a:latin typeface="Arial"/>
                <a:ea typeface="Arial"/>
                <a:cs typeface="Arial"/>
                <a:sym typeface="Arial"/>
              </a:rPr>
              <a:t>Service to Service Communication - Discovery V1</a:t>
            </a:r>
            <a:endParaRPr lang="en-US" sz="3000">
              <a:latin typeface="Arial"/>
            </a:endParaRPr>
          </a:p>
        </p:txBody>
      </p:sp>
      <p:pic>
        <p:nvPicPr>
          <p:cNvPr id="11266" name="Picture 2" descr="https://documents.lucidchart.com/documents/7a670700-e347-4b51-9eb7-3a0a898b7cee/pages/eJecAA9bICyf?a=2940&amp;x=1274&amp;y=369&amp;w=1012&amp;h=242&amp;store=1&amp;accept=image%2F*&amp;auth=LCA%2033a5f4bf000ad62dc060cf91376534e8a535bfc3-ts%3D1557122354">
            <a:extLst>
              <a:ext uri="{FF2B5EF4-FFF2-40B4-BE49-F238E27FC236}">
                <a16:creationId xmlns:a16="http://schemas.microsoft.com/office/drawing/2014/main" id="{BE7D2A29-0B08-7A44-B58B-7C01123DE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738" y="3419667"/>
            <a:ext cx="5478233" cy="1313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33651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000" b="1" dirty="0">
                <a:solidFill>
                  <a:srgbClr val="FFFFFF"/>
                </a:solidFill>
                <a:latin typeface="Arial"/>
                <a:ea typeface="Arial"/>
                <a:cs typeface="Arial"/>
                <a:sym typeface="Arial"/>
              </a:rPr>
              <a:t>Service to Service Communication - Discovery V1</a:t>
            </a:r>
            <a:endParaRPr lang="en-US" sz="3000">
              <a:latin typeface="Arial"/>
            </a:endParaRPr>
          </a:p>
        </p:txBody>
      </p:sp>
      <p:sp>
        <p:nvSpPr>
          <p:cNvPr id="238" name="Google Shape;238;p35"/>
          <p:cNvSpPr txBox="1">
            <a:spLocks noGrp="1"/>
          </p:cNvSpPr>
          <p:nvPr>
            <p:ph type="body" idx="4294967295"/>
          </p:nvPr>
        </p:nvSpPr>
        <p:spPr>
          <a:xfrm>
            <a:off x="322263" y="1150938"/>
            <a:ext cx="7264757" cy="3775200"/>
          </a:xfrm>
          <a:prstGeom prst="rect">
            <a:avLst/>
          </a:prstGeom>
        </p:spPr>
        <p:txBody>
          <a:bodyPr spcFirstLastPara="1" wrap="square" lIns="68575" tIns="34275" rIns="68575" bIns="34275" anchor="t" anchorCtr="0">
            <a:noAutofit/>
          </a:bodyPr>
          <a:lstStyle/>
          <a:p>
            <a:pPr marL="457200" lvl="0" indent="-361950" algn="l" rtl="0">
              <a:lnSpc>
                <a:spcPct val="100000"/>
              </a:lnSpc>
              <a:spcBef>
                <a:spcPts val="800"/>
              </a:spcBef>
              <a:spcAft>
                <a:spcPts val="0"/>
              </a:spcAft>
              <a:buSzPts val="2100"/>
              <a:buChar char="•"/>
            </a:pPr>
            <a:r>
              <a:rPr lang="en" sz="1800" dirty="0">
                <a:latin typeface="Arial"/>
                <a:ea typeface="Arial"/>
                <a:cs typeface="Arial"/>
                <a:sym typeface="Arial"/>
              </a:rPr>
              <a:t>Per host Consul agent?</a:t>
            </a:r>
            <a:endParaRPr sz="1800" dirty="0">
              <a:latin typeface="Arial"/>
              <a:ea typeface="Arial"/>
              <a:cs typeface="Arial"/>
              <a:sym typeface="Arial"/>
            </a:endParaRPr>
          </a:p>
          <a:p>
            <a:pPr marL="914400" lvl="1" indent="-342900" algn="l" rtl="0">
              <a:lnSpc>
                <a:spcPct val="100000"/>
              </a:lnSpc>
              <a:spcBef>
                <a:spcPts val="0"/>
              </a:spcBef>
              <a:spcAft>
                <a:spcPts val="0"/>
              </a:spcAft>
              <a:buSzPts val="1800"/>
              <a:buChar char="•"/>
            </a:pPr>
            <a:r>
              <a:rPr lang="en" sz="1600" dirty="0">
                <a:latin typeface="Arial"/>
                <a:ea typeface="Arial"/>
                <a:cs typeface="Arial"/>
                <a:sym typeface="Arial"/>
              </a:rPr>
              <a:t>Complexity:</a:t>
            </a:r>
            <a:endParaRPr sz="1600" dirty="0">
              <a:latin typeface="Arial"/>
              <a:ea typeface="Arial"/>
              <a:cs typeface="Arial"/>
              <a:sym typeface="Arial"/>
            </a:endParaRPr>
          </a:p>
          <a:p>
            <a:pPr marL="1371600" lvl="2" indent="-323850" algn="l" rtl="0">
              <a:lnSpc>
                <a:spcPct val="100000"/>
              </a:lnSpc>
              <a:spcBef>
                <a:spcPts val="0"/>
              </a:spcBef>
              <a:spcAft>
                <a:spcPts val="0"/>
              </a:spcAft>
              <a:buSzPts val="1500"/>
              <a:buChar char="•"/>
            </a:pPr>
            <a:r>
              <a:rPr lang="en" sz="1400" dirty="0">
                <a:latin typeface="Arial"/>
                <a:ea typeface="Arial"/>
                <a:cs typeface="Arial"/>
                <a:sym typeface="Arial"/>
              </a:rPr>
              <a:t>Another utility to maintain in additional of L5D sidecar</a:t>
            </a:r>
            <a:endParaRPr sz="1400" dirty="0">
              <a:latin typeface="Arial"/>
              <a:ea typeface="Arial"/>
              <a:cs typeface="Arial"/>
              <a:sym typeface="Arial"/>
            </a:endParaRPr>
          </a:p>
          <a:p>
            <a:pPr marL="1371600" lvl="2" indent="-323850" algn="l" rtl="0">
              <a:lnSpc>
                <a:spcPct val="100000"/>
              </a:lnSpc>
              <a:spcBef>
                <a:spcPts val="0"/>
              </a:spcBef>
              <a:spcAft>
                <a:spcPts val="0"/>
              </a:spcAft>
              <a:buSzPts val="1500"/>
              <a:buChar char="•"/>
            </a:pPr>
            <a:r>
              <a:rPr lang="en" sz="1400" dirty="0">
                <a:latin typeface="Arial"/>
                <a:ea typeface="Arial"/>
                <a:cs typeface="Arial"/>
                <a:sym typeface="Arial"/>
              </a:rPr>
              <a:t>another DNS system overlay on AWS (Route53)</a:t>
            </a:r>
            <a:endParaRPr sz="1400" dirty="0">
              <a:latin typeface="Arial"/>
              <a:ea typeface="Arial"/>
              <a:cs typeface="Arial"/>
              <a:sym typeface="Arial"/>
            </a:endParaRPr>
          </a:p>
          <a:p>
            <a:pPr marL="914400" lvl="1" indent="-342900" algn="l" rtl="0">
              <a:lnSpc>
                <a:spcPct val="100000"/>
              </a:lnSpc>
              <a:spcBef>
                <a:spcPts val="0"/>
              </a:spcBef>
              <a:spcAft>
                <a:spcPts val="0"/>
              </a:spcAft>
              <a:buSzPts val="1800"/>
              <a:buChar char="•"/>
            </a:pPr>
            <a:r>
              <a:rPr lang="en" sz="1600" dirty="0">
                <a:latin typeface="Arial"/>
                <a:ea typeface="Arial"/>
                <a:cs typeface="Arial"/>
                <a:sym typeface="Arial"/>
              </a:rPr>
              <a:t>Consul was 0.8. </a:t>
            </a:r>
            <a:endParaRPr sz="1600" dirty="0">
              <a:latin typeface="Arial"/>
              <a:ea typeface="Arial"/>
              <a:cs typeface="Arial"/>
              <a:sym typeface="Arial"/>
            </a:endParaRPr>
          </a:p>
        </p:txBody>
      </p:sp>
      <p:pic>
        <p:nvPicPr>
          <p:cNvPr id="8" name="Google Shape;232;p34" descr="Image result for consul">
            <a:extLst>
              <a:ext uri="{FF2B5EF4-FFF2-40B4-BE49-F238E27FC236}">
                <a16:creationId xmlns:a16="http://schemas.microsoft.com/office/drawing/2014/main" id="{FC73543B-D585-3C40-B81B-4EFD8089A8E4}"/>
              </a:ext>
            </a:extLst>
          </p:cNvPr>
          <p:cNvPicPr preferRelativeResize="0"/>
          <p:nvPr/>
        </p:nvPicPr>
        <p:blipFill>
          <a:blip r:embed="rId3">
            <a:alphaModFix/>
          </a:blip>
          <a:stretch>
            <a:fillRect/>
          </a:stretch>
        </p:blipFill>
        <p:spPr>
          <a:xfrm>
            <a:off x="1261787" y="2977899"/>
            <a:ext cx="1060886" cy="314283"/>
          </a:xfrm>
          <a:prstGeom prst="rect">
            <a:avLst/>
          </a:prstGeom>
          <a:noFill/>
          <a:ln>
            <a:noFill/>
          </a:ln>
        </p:spPr>
      </p:pic>
      <p:pic>
        <p:nvPicPr>
          <p:cNvPr id="9" name="Picture 2" descr="https://documents.lucidchart.com/documents/7a670700-e347-4b51-9eb7-3a0a898b7cee/pages/eJecAA9bICyf?a=2940&amp;x=1274&amp;y=369&amp;w=1012&amp;h=242&amp;store=1&amp;accept=image%2F*&amp;auth=LCA%2033a5f4bf000ad62dc060cf91376534e8a535bfc3-ts%3D1557122354">
            <a:extLst>
              <a:ext uri="{FF2B5EF4-FFF2-40B4-BE49-F238E27FC236}">
                <a16:creationId xmlns:a16="http://schemas.microsoft.com/office/drawing/2014/main" id="{3699670A-5596-0E4D-8D2F-0A0378E10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738" y="3419667"/>
            <a:ext cx="5478233" cy="1313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5"/>
          <p:cNvSpPr txBox="1">
            <a:spLocks noGrp="1"/>
          </p:cNvSpPr>
          <p:nvPr>
            <p:ph type="title"/>
          </p:nvPr>
        </p:nvSpPr>
        <p:spPr>
          <a:xfrm>
            <a:off x="33651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000" b="1" dirty="0">
                <a:solidFill>
                  <a:srgbClr val="FFFFFF"/>
                </a:solidFill>
                <a:latin typeface="Arial"/>
                <a:ea typeface="Arial"/>
                <a:cs typeface="Arial"/>
                <a:sym typeface="Arial"/>
              </a:rPr>
              <a:t>Service to Service Communication - Discovery V1</a:t>
            </a:r>
            <a:endParaRPr lang="en-US" sz="3000">
              <a:latin typeface="Arial"/>
            </a:endParaRPr>
          </a:p>
        </p:txBody>
      </p:sp>
      <p:sp>
        <p:nvSpPr>
          <p:cNvPr id="238" name="Google Shape;238;p35"/>
          <p:cNvSpPr txBox="1">
            <a:spLocks noGrp="1"/>
          </p:cNvSpPr>
          <p:nvPr>
            <p:ph type="body" idx="4294967295"/>
          </p:nvPr>
        </p:nvSpPr>
        <p:spPr>
          <a:xfrm>
            <a:off x="322264" y="1150938"/>
            <a:ext cx="5239199" cy="1605910"/>
          </a:xfrm>
          <a:prstGeom prst="rect">
            <a:avLst/>
          </a:prstGeom>
        </p:spPr>
        <p:txBody>
          <a:bodyPr spcFirstLastPara="1" wrap="square" lIns="68575" tIns="34275" rIns="68575" bIns="34275" anchor="t" anchorCtr="0">
            <a:noAutofit/>
          </a:bodyPr>
          <a:lstStyle/>
          <a:p>
            <a:pPr>
              <a:lnSpc>
                <a:spcPct val="100000"/>
              </a:lnSpc>
              <a:spcBef>
                <a:spcPts val="0"/>
              </a:spcBef>
            </a:pPr>
            <a:r>
              <a:rPr lang="en" sz="1800" dirty="0">
                <a:latin typeface="Arial"/>
                <a:ea typeface="Arial"/>
                <a:cs typeface="Arial"/>
                <a:sym typeface="Arial"/>
              </a:rPr>
              <a:t>All GOOD!</a:t>
            </a:r>
            <a:endParaRPr lang="en" sz="1800" dirty="0">
              <a:latin typeface="Arial"/>
              <a:ea typeface="Arial"/>
              <a:cs typeface="Arial"/>
            </a:endParaRPr>
          </a:p>
          <a:p>
            <a:pPr>
              <a:lnSpc>
                <a:spcPct val="100000"/>
              </a:lnSpc>
              <a:spcBef>
                <a:spcPts val="0"/>
              </a:spcBef>
            </a:pPr>
            <a:r>
              <a:rPr lang="en" sz="1800" dirty="0">
                <a:latin typeface="Arial"/>
                <a:ea typeface="Arial"/>
                <a:cs typeface="Arial"/>
              </a:rPr>
              <a:t>But we can do better!</a:t>
            </a:r>
          </a:p>
          <a:p>
            <a:pPr>
              <a:lnSpc>
                <a:spcPct val="100000"/>
              </a:lnSpc>
              <a:spcBef>
                <a:spcPts val="0"/>
              </a:spcBef>
            </a:pPr>
            <a:r>
              <a:rPr lang="en" sz="1800" dirty="0">
                <a:latin typeface="Arial"/>
                <a:ea typeface="Arial"/>
                <a:cs typeface="Arial"/>
              </a:rPr>
              <a:t>Features in L5D is per host</a:t>
            </a:r>
          </a:p>
          <a:p>
            <a:pPr lvl="1">
              <a:lnSpc>
                <a:spcPct val="100000"/>
              </a:lnSpc>
              <a:spcBef>
                <a:spcPts val="0"/>
              </a:spcBef>
            </a:pPr>
            <a:r>
              <a:rPr lang="en" sz="1500" dirty="0">
                <a:latin typeface="Arial"/>
                <a:ea typeface="Arial"/>
                <a:cs typeface="Arial"/>
              </a:rPr>
              <a:t>e.g. Retry budget</a:t>
            </a:r>
          </a:p>
          <a:p>
            <a:pPr>
              <a:lnSpc>
                <a:spcPct val="100000"/>
              </a:lnSpc>
              <a:spcBef>
                <a:spcPts val="0"/>
              </a:spcBef>
              <a:buSzPts val="1800"/>
            </a:pPr>
            <a:r>
              <a:rPr lang="en" sz="1800" dirty="0">
                <a:latin typeface="Arial"/>
                <a:ea typeface="Arial"/>
                <a:cs typeface="Arial"/>
              </a:rPr>
              <a:t>Imbalance routing</a:t>
            </a:r>
          </a:p>
        </p:txBody>
      </p:sp>
      <p:pic>
        <p:nvPicPr>
          <p:cNvPr id="8" name="Google Shape;232;p34" descr="Image result for consul">
            <a:extLst>
              <a:ext uri="{FF2B5EF4-FFF2-40B4-BE49-F238E27FC236}">
                <a16:creationId xmlns:a16="http://schemas.microsoft.com/office/drawing/2014/main" id="{FC73543B-D585-3C40-B81B-4EFD8089A8E4}"/>
              </a:ext>
            </a:extLst>
          </p:cNvPr>
          <p:cNvPicPr preferRelativeResize="0"/>
          <p:nvPr/>
        </p:nvPicPr>
        <p:blipFill>
          <a:blip r:embed="rId3">
            <a:alphaModFix/>
          </a:blip>
          <a:stretch>
            <a:fillRect/>
          </a:stretch>
        </p:blipFill>
        <p:spPr>
          <a:xfrm>
            <a:off x="1261787" y="2977899"/>
            <a:ext cx="1060886" cy="314283"/>
          </a:xfrm>
          <a:prstGeom prst="rect">
            <a:avLst/>
          </a:prstGeom>
          <a:noFill/>
          <a:ln>
            <a:noFill/>
          </a:ln>
        </p:spPr>
      </p:pic>
      <p:pic>
        <p:nvPicPr>
          <p:cNvPr id="9" name="Picture 2" descr="https://documents.lucidchart.com/documents/7a670700-e347-4b51-9eb7-3a0a898b7cee/pages/eJecAA9bICyf?a=2940&amp;x=1274&amp;y=369&amp;w=1012&amp;h=242&amp;store=1&amp;accept=image%2F*&amp;auth=LCA%2033a5f4bf000ad62dc060cf91376534e8a535bfc3-ts%3D1557122354">
            <a:extLst>
              <a:ext uri="{FF2B5EF4-FFF2-40B4-BE49-F238E27FC236}">
                <a16:creationId xmlns:a16="http://schemas.microsoft.com/office/drawing/2014/main" id="{3699670A-5596-0E4D-8D2F-0A0378E10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738" y="3419667"/>
            <a:ext cx="5478233" cy="131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7433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6" name="Google Shape;246;p36"/>
          <p:cNvSpPr txBox="1">
            <a:spLocks noGrp="1"/>
          </p:cNvSpPr>
          <p:nvPr>
            <p:ph type="body" idx="4294967295"/>
          </p:nvPr>
        </p:nvSpPr>
        <p:spPr>
          <a:xfrm>
            <a:off x="321845" y="1158750"/>
            <a:ext cx="7971920" cy="37752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sz="1800" dirty="0">
                <a:latin typeface="Arial" panose="020B0604020202020204" pitchFamily="34" charset="0"/>
                <a:cs typeface="Arial" panose="020B0604020202020204" pitchFamily="34" charset="0"/>
              </a:rPr>
              <a:t>Discovery v2 - </a:t>
            </a:r>
            <a:r>
              <a:rPr lang="en" sz="1800" u="sng" dirty="0">
                <a:solidFill>
                  <a:schemeClr val="hlink"/>
                </a:solidFill>
                <a:latin typeface="Arial" panose="020B0604020202020204" pitchFamily="34" charset="0"/>
                <a:cs typeface="Arial" panose="020B0604020202020204" pitchFamily="34" charset="0"/>
                <a:hlinkClick r:id="rId3"/>
              </a:rPr>
              <a:t>SRV</a:t>
            </a:r>
            <a:r>
              <a:rPr lang="en" sz="1800" dirty="0">
                <a:latin typeface="Arial" panose="020B0604020202020204" pitchFamily="34" charset="0"/>
                <a:cs typeface="Arial" panose="020B0604020202020204" pitchFamily="34" charset="0"/>
              </a:rPr>
              <a:t> based routing</a:t>
            </a:r>
            <a:endParaRPr sz="1800" dirty="0">
              <a:latin typeface="Arial" panose="020B0604020202020204" pitchFamily="34" charset="0"/>
              <a:cs typeface="Arial" panose="020B0604020202020204" pitchFamily="34" charset="0"/>
            </a:endParaRPr>
          </a:p>
          <a:p>
            <a:pPr marL="914400" lvl="1" indent="-342900" algn="l" rtl="0">
              <a:spcBef>
                <a:spcPts val="0"/>
              </a:spcBef>
              <a:spcAft>
                <a:spcPts val="0"/>
              </a:spcAft>
              <a:buSzPts val="1800"/>
              <a:buChar char="•"/>
            </a:pPr>
            <a:r>
              <a:rPr lang="en" sz="1600" dirty="0">
                <a:latin typeface="Arial" panose="020B0604020202020204" pitchFamily="34" charset="0"/>
                <a:cs typeface="Arial" panose="020B0604020202020204" pitchFamily="34" charset="0"/>
              </a:rPr>
              <a:t>Peer to Peer</a:t>
            </a:r>
            <a:endParaRPr sz="1600" dirty="0">
              <a:latin typeface="Arial" panose="020B0604020202020204" pitchFamily="34" charset="0"/>
              <a:cs typeface="Arial" panose="020B0604020202020204" pitchFamily="34" charset="0"/>
            </a:endParaRPr>
          </a:p>
          <a:p>
            <a:pPr lvl="1">
              <a:spcBef>
                <a:spcPts val="0"/>
              </a:spcBef>
            </a:pPr>
            <a:r>
              <a:rPr lang="en" sz="1600" dirty="0">
                <a:latin typeface="Arial"/>
                <a:cs typeface="Arial"/>
              </a:rPr>
              <a:t>Powerful LB algorithms </a:t>
            </a:r>
          </a:p>
          <a:p>
            <a:pPr lvl="2">
              <a:spcBef>
                <a:spcPts val="0"/>
              </a:spcBef>
              <a:buSzPts val="1800"/>
            </a:pPr>
            <a:r>
              <a:rPr lang="en" sz="1300" dirty="0"/>
              <a:t>Heap + Least Loaded, Power of Two Choices (P2C) + Least Loaded, Power of Two Choices (P2C) + Peak, EWMA Aperture + Least Loaded</a:t>
            </a:r>
            <a:endParaRPr lang="en" sz="1300" dirty="0">
              <a:latin typeface="Arial"/>
              <a:cs typeface="Arial"/>
            </a:endParaRPr>
          </a:p>
          <a:p>
            <a:pPr lvl="1">
              <a:spcBef>
                <a:spcPts val="0"/>
              </a:spcBef>
            </a:pPr>
            <a:r>
              <a:rPr lang="en" sz="1600" dirty="0" err="1">
                <a:latin typeface="Arial"/>
                <a:cs typeface="Arial"/>
              </a:rPr>
              <a:t>DTab</a:t>
            </a:r>
            <a:br>
              <a:rPr lang="en" sz="1600" dirty="0">
                <a:latin typeface="Arial"/>
                <a:cs typeface="Arial"/>
              </a:rPr>
            </a:br>
            <a:r>
              <a:rPr lang="en" sz="1600" b="1" dirty="0">
                <a:latin typeface="Consolas"/>
                <a:cs typeface="Arial"/>
              </a:rPr>
              <a:t>  /#/</a:t>
            </a:r>
            <a:r>
              <a:rPr lang="en" sz="1600" b="1" dirty="0">
                <a:latin typeface="Consolas"/>
                <a:cs typeface="Consolas" panose="020B0609020204030204" pitchFamily="49" charset="0"/>
              </a:rPr>
              <a:t>io.l5d.dnssrv/dc1/$env/$service_name.foo.com</a:t>
            </a:r>
            <a:endParaRPr sz="1600" b="1" dirty="0">
              <a:latin typeface="Consolas"/>
              <a:cs typeface="Consolas" panose="020B0609020204030204" pitchFamily="49" charset="0"/>
            </a:endParaRPr>
          </a:p>
          <a:p>
            <a:pPr marL="914400" lvl="1" indent="-342900" algn="l" rtl="0">
              <a:spcBef>
                <a:spcPts val="0"/>
              </a:spcBef>
              <a:spcAft>
                <a:spcPts val="0"/>
              </a:spcAft>
              <a:buSzPts val="1800"/>
              <a:buChar char="•"/>
            </a:pPr>
            <a:r>
              <a:rPr lang="en" sz="1600" b="1" dirty="0">
                <a:latin typeface="Consolas"/>
                <a:cs typeface="Consolas" panose="020B0609020204030204" pitchFamily="49" charset="0"/>
              </a:rPr>
              <a:t>$service_name.foo.com</a:t>
            </a:r>
            <a:r>
              <a:rPr lang="en" sz="1600" dirty="0">
                <a:latin typeface="Arial"/>
                <a:cs typeface="Arial"/>
              </a:rPr>
              <a:t> is SRV record</a:t>
            </a:r>
            <a:endParaRPr sz="1600" dirty="0">
              <a:latin typeface="Arial"/>
              <a:cs typeface="Arial"/>
            </a:endParaRPr>
          </a:p>
        </p:txBody>
      </p:sp>
      <p:pic>
        <p:nvPicPr>
          <p:cNvPr id="15362" name="Picture 2" descr="https://documents.lucidchart.com/documents/7a670700-e347-4b51-9eb7-3a0a898b7cee/pages/eJecAA9bICyf?a=2984&amp;x=1103&amp;y=720&amp;w=804&amp;h=430&amp;store=1&amp;accept=image%2F*&amp;auth=LCA%206049b18ce833c15a718fffa43ceae62e0f66a12b-ts%3D1557122354">
            <a:extLst>
              <a:ext uri="{FF2B5EF4-FFF2-40B4-BE49-F238E27FC236}">
                <a16:creationId xmlns:a16="http://schemas.microsoft.com/office/drawing/2014/main" id="{DAC05465-CC66-2E42-BDB1-FCA0C68C74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27" t="7542" r="4016" b="4787"/>
          <a:stretch/>
        </p:blipFill>
        <p:spPr bwMode="auto">
          <a:xfrm>
            <a:off x="3289132" y="3058767"/>
            <a:ext cx="3519892" cy="1840852"/>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59;p38">
            <a:extLst>
              <a:ext uri="{FF2B5EF4-FFF2-40B4-BE49-F238E27FC236}">
                <a16:creationId xmlns:a16="http://schemas.microsoft.com/office/drawing/2014/main" id="{2598E728-1A54-F941-8D5D-05A2ACFAC8FA}"/>
              </a:ext>
            </a:extLst>
          </p:cNvPr>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b="1" dirty="0">
                <a:solidFill>
                  <a:srgbClr val="FFFFFF"/>
                </a:solidFill>
                <a:latin typeface="Arial"/>
                <a:ea typeface="Arial"/>
                <a:cs typeface="Arial"/>
                <a:sym typeface="Arial"/>
              </a:rPr>
              <a:t>Service to Service Communication - Discovery V2</a:t>
            </a:r>
            <a:endParaRPr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p:nvPr/>
        </p:nvSpPr>
        <p:spPr>
          <a:xfrm>
            <a:off x="323100" y="1156779"/>
            <a:ext cx="7296900" cy="399300"/>
          </a:xfrm>
          <a:prstGeom prst="rect">
            <a:avLst/>
          </a:prstGeom>
          <a:noFill/>
          <a:ln>
            <a:noFill/>
          </a:ln>
        </p:spPr>
        <p:txBody>
          <a:bodyPr spcFirstLastPara="1" wrap="square" lIns="91425" tIns="91425" rIns="91425" bIns="91425" anchor="t" anchorCtr="0">
            <a:noAutofit/>
          </a:bodyPr>
          <a:lstStyle/>
          <a:p>
            <a:r>
              <a:rPr lang="en" dirty="0"/>
              <a:t>If a startup can be described in (python) code.... </a:t>
            </a:r>
          </a:p>
        </p:txBody>
      </p:sp>
      <p:pic>
        <p:nvPicPr>
          <p:cNvPr id="2" name="Picture 1">
            <a:extLst>
              <a:ext uri="{FF2B5EF4-FFF2-40B4-BE49-F238E27FC236}">
                <a16:creationId xmlns:a16="http://schemas.microsoft.com/office/drawing/2014/main" id="{08C27451-6818-FB4E-A824-A13FFCDCD7BC}"/>
              </a:ext>
            </a:extLst>
          </p:cNvPr>
          <p:cNvPicPr>
            <a:picLocks noChangeAspect="1"/>
          </p:cNvPicPr>
          <p:nvPr/>
        </p:nvPicPr>
        <p:blipFill rotWithShape="1">
          <a:blip r:embed="rId3"/>
          <a:srcRect t="7988"/>
          <a:stretch/>
        </p:blipFill>
        <p:spPr>
          <a:xfrm>
            <a:off x="450849" y="1712721"/>
            <a:ext cx="5390243" cy="2843653"/>
          </a:xfrm>
          <a:prstGeom prst="rect">
            <a:avLst/>
          </a:prstGeom>
        </p:spPr>
      </p:pic>
      <p:sp>
        <p:nvSpPr>
          <p:cNvPr id="8" name="Google Shape;118;p19">
            <a:extLst>
              <a:ext uri="{FF2B5EF4-FFF2-40B4-BE49-F238E27FC236}">
                <a16:creationId xmlns:a16="http://schemas.microsoft.com/office/drawing/2014/main" id="{096E52A7-9BD1-AD4C-BAC1-D061663D4B14}"/>
              </a:ext>
            </a:extLst>
          </p:cNvPr>
          <p:cNvSpPr txBox="1">
            <a:spLocks/>
          </p:cNvSpPr>
          <p:nvPr/>
        </p:nvSpPr>
        <p:spPr>
          <a:xfrm>
            <a:off x="342900" y="0"/>
            <a:ext cx="7886700" cy="9942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4400" b="1" dirty="0">
                <a:solidFill>
                  <a:srgbClr val="FFFFFF"/>
                </a:solidFill>
                <a:latin typeface="Arial"/>
                <a:ea typeface="Arial"/>
                <a:cs typeface="Arial"/>
                <a:sym typeface="Arial"/>
              </a:rPr>
              <a:t>How startup works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7"/>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b="1" dirty="0">
                <a:solidFill>
                  <a:srgbClr val="FFFFFF"/>
                </a:solidFill>
                <a:latin typeface="Arial"/>
                <a:ea typeface="Arial"/>
                <a:cs typeface="Arial"/>
                <a:sym typeface="Arial"/>
              </a:rPr>
              <a:t>Service to Service Communication - Discovery V2</a:t>
            </a:r>
            <a:endParaRPr sz="2800" dirty="0"/>
          </a:p>
        </p:txBody>
      </p:sp>
      <p:sp>
        <p:nvSpPr>
          <p:cNvPr id="253" name="Google Shape;253;p37"/>
          <p:cNvSpPr txBox="1">
            <a:spLocks noGrp="1"/>
          </p:cNvSpPr>
          <p:nvPr>
            <p:ph type="body" idx="4294967295"/>
          </p:nvPr>
        </p:nvSpPr>
        <p:spPr>
          <a:xfrm>
            <a:off x="322263" y="1150938"/>
            <a:ext cx="6613211" cy="3775200"/>
          </a:xfrm>
          <a:prstGeom prst="rect">
            <a:avLst/>
          </a:prstGeom>
        </p:spPr>
        <p:txBody>
          <a:bodyPr spcFirstLastPara="1" wrap="square" lIns="68575" tIns="34275" rIns="68575" bIns="34275" anchor="t" anchorCtr="0">
            <a:noAutofit/>
          </a:bodyPr>
          <a:lstStyle/>
          <a:p>
            <a:pPr indent="-342900">
              <a:lnSpc>
                <a:spcPct val="115000"/>
              </a:lnSpc>
              <a:spcBef>
                <a:spcPts val="0"/>
              </a:spcBef>
              <a:buClr>
                <a:schemeClr val="dk2"/>
              </a:buClr>
              <a:buSzPts val="1800"/>
            </a:pPr>
            <a:r>
              <a:rPr lang="en" sz="1800" dirty="0">
                <a:latin typeface="+mj-lt"/>
              </a:rPr>
              <a:t>What is SRV – how does it work?</a:t>
            </a:r>
            <a:endParaRPr sz="1800" dirty="0">
              <a:latin typeface="+mj-lt"/>
            </a:endParaRPr>
          </a:p>
          <a:p>
            <a:pPr marL="914400" marR="0" lvl="1" indent="-342900" algn="l" rtl="0">
              <a:lnSpc>
                <a:spcPct val="115000"/>
              </a:lnSpc>
              <a:spcBef>
                <a:spcPts val="0"/>
              </a:spcBef>
              <a:spcAft>
                <a:spcPts val="0"/>
              </a:spcAft>
              <a:buSzPts val="1800"/>
              <a:buChar char="•"/>
            </a:pPr>
            <a:r>
              <a:rPr lang="en" sz="1600" dirty="0" err="1">
                <a:latin typeface="+mj-lt"/>
              </a:rPr>
              <a:t>CName</a:t>
            </a:r>
            <a:r>
              <a:rPr lang="en" sz="1600" dirty="0">
                <a:latin typeface="+mj-lt"/>
              </a:rPr>
              <a:t> for a GROUP of machines</a:t>
            </a:r>
            <a:endParaRPr sz="1600" dirty="0">
              <a:latin typeface="+mj-lt"/>
            </a:endParaRPr>
          </a:p>
          <a:p>
            <a:pPr marL="914400" marR="0" lvl="1" indent="-342900" algn="l" rtl="0">
              <a:lnSpc>
                <a:spcPct val="115000"/>
              </a:lnSpc>
              <a:spcBef>
                <a:spcPts val="0"/>
              </a:spcBef>
              <a:spcAft>
                <a:spcPts val="0"/>
              </a:spcAft>
              <a:buSzPts val="1800"/>
              <a:buChar char="•"/>
            </a:pPr>
            <a:r>
              <a:rPr lang="en" sz="1600" dirty="0">
                <a:latin typeface="+mj-lt"/>
              </a:rPr>
              <a:t>Format: </a:t>
            </a:r>
            <a:r>
              <a:rPr lang="en" sz="1600" dirty="0">
                <a:latin typeface="Consolas"/>
              </a:rPr>
              <a:t>Priority Weight Port Host/IP</a:t>
            </a:r>
            <a:endParaRPr sz="1600" dirty="0">
              <a:latin typeface="Consolas"/>
            </a:endParaRPr>
          </a:p>
          <a:p>
            <a:pPr marL="914400" marR="0" lvl="1" indent="-342900" algn="l" rtl="0">
              <a:lnSpc>
                <a:spcPct val="115000"/>
              </a:lnSpc>
              <a:spcBef>
                <a:spcPts val="0"/>
              </a:spcBef>
              <a:spcAft>
                <a:spcPts val="0"/>
              </a:spcAft>
              <a:buSzPts val="1800"/>
              <a:buChar char="•"/>
            </a:pPr>
            <a:r>
              <a:rPr lang="en" sz="1600" dirty="0">
                <a:latin typeface="+mj-lt"/>
              </a:rPr>
              <a:t>Example:</a:t>
            </a:r>
            <a:r>
              <a:rPr lang="en" sz="1600" b="1" dirty="0">
                <a:latin typeface="+mj-lt"/>
              </a:rPr>
              <a:t> </a:t>
            </a:r>
            <a:r>
              <a:rPr lang="en" sz="1600" b="1" dirty="0">
                <a:latin typeface="Consolas"/>
              </a:rPr>
              <a:t>10</a:t>
            </a:r>
            <a:r>
              <a:rPr lang="en" sz="1600" dirty="0">
                <a:latin typeface="Consolas"/>
              </a:rPr>
              <a:t> </a:t>
            </a:r>
            <a:r>
              <a:rPr lang="en" sz="1600" b="1" dirty="0">
                <a:latin typeface="Consolas"/>
              </a:rPr>
              <a:t>5</a:t>
            </a:r>
            <a:r>
              <a:rPr lang="en" sz="1600" dirty="0">
                <a:latin typeface="Consolas"/>
              </a:rPr>
              <a:t> </a:t>
            </a:r>
            <a:r>
              <a:rPr lang="en" sz="1600" b="1" dirty="0">
                <a:latin typeface="Consolas"/>
              </a:rPr>
              <a:t>80 172.0.0.4</a:t>
            </a:r>
            <a:endParaRPr sz="1600" b="1">
              <a:latin typeface="Consolas"/>
            </a:endParaRPr>
          </a:p>
        </p:txBody>
      </p:sp>
      <p:pic>
        <p:nvPicPr>
          <p:cNvPr id="254" name="Google Shape;254;p37"/>
          <p:cNvPicPr preferRelativeResize="0"/>
          <p:nvPr/>
        </p:nvPicPr>
        <p:blipFill>
          <a:blip r:embed="rId3">
            <a:alphaModFix/>
          </a:blip>
          <a:stretch>
            <a:fillRect/>
          </a:stretch>
        </p:blipFill>
        <p:spPr>
          <a:xfrm>
            <a:off x="838200" y="2367896"/>
            <a:ext cx="4481958" cy="256605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b="1" dirty="0">
                <a:solidFill>
                  <a:srgbClr val="FFFFFF"/>
                </a:solidFill>
                <a:latin typeface="Arial"/>
                <a:ea typeface="Arial"/>
                <a:cs typeface="Arial"/>
                <a:sym typeface="Arial"/>
              </a:rPr>
              <a:t>Service to Service Communication - Discovery V2</a:t>
            </a:r>
            <a:endParaRPr sz="2800" dirty="0"/>
          </a:p>
        </p:txBody>
      </p:sp>
      <p:sp>
        <p:nvSpPr>
          <p:cNvPr id="260" name="Google Shape;260;p38"/>
          <p:cNvSpPr txBox="1">
            <a:spLocks noGrp="1"/>
          </p:cNvSpPr>
          <p:nvPr>
            <p:ph type="body" idx="4294967295"/>
          </p:nvPr>
        </p:nvSpPr>
        <p:spPr>
          <a:xfrm>
            <a:off x="322262" y="1158750"/>
            <a:ext cx="7511469" cy="2114133"/>
          </a:xfrm>
          <a:prstGeom prst="rect">
            <a:avLst/>
          </a:prstGeom>
        </p:spPr>
        <p:txBody>
          <a:bodyPr spcFirstLastPara="1" wrap="square" lIns="68575" tIns="34275" rIns="68575" bIns="34275" anchor="t" anchorCtr="0">
            <a:noAutofit/>
          </a:bodyPr>
          <a:lstStyle/>
          <a:p>
            <a:pPr>
              <a:lnSpc>
                <a:spcPct val="115000"/>
              </a:lnSpc>
              <a:spcBef>
                <a:spcPts val="0"/>
              </a:spcBef>
            </a:pPr>
            <a:r>
              <a:rPr lang="en" sz="1800" dirty="0">
                <a:latin typeface="+mj-lt"/>
              </a:rPr>
              <a:t>Nodes automatically register to </a:t>
            </a:r>
            <a:r>
              <a:rPr lang="en" sz="1800" u="sng" dirty="0">
                <a:solidFill>
                  <a:schemeClr val="hlink"/>
                </a:solidFill>
                <a:latin typeface="+mj-lt"/>
                <a:hlinkClick r:id="rId3"/>
              </a:rPr>
              <a:t>Route53</a:t>
            </a:r>
            <a:r>
              <a:rPr lang="en" sz="1800" dirty="0">
                <a:latin typeface="+mj-lt"/>
              </a:rPr>
              <a:t> as an SRV record (Announcer)</a:t>
            </a:r>
            <a:endParaRPr lang="en-US" sz="1800" dirty="0">
              <a:latin typeface="+mj-lt"/>
            </a:endParaRPr>
          </a:p>
          <a:p>
            <a:pPr>
              <a:lnSpc>
                <a:spcPct val="115000"/>
              </a:lnSpc>
              <a:spcBef>
                <a:spcPts val="0"/>
              </a:spcBef>
              <a:buSzPts val="1800"/>
            </a:pPr>
            <a:r>
              <a:rPr lang="en" sz="1800" dirty="0" err="1">
                <a:latin typeface="+mj-lt"/>
              </a:rPr>
              <a:t>NamerD</a:t>
            </a:r>
            <a:r>
              <a:rPr lang="en" sz="1800" dirty="0">
                <a:latin typeface="+mj-lt"/>
              </a:rPr>
              <a:t> returns all IPs of a SRV to </a:t>
            </a:r>
            <a:r>
              <a:rPr lang="en" sz="1800" dirty="0" err="1">
                <a:latin typeface="+mj-lt"/>
              </a:rPr>
              <a:t>LinkerD</a:t>
            </a:r>
          </a:p>
          <a:p>
            <a:pPr>
              <a:lnSpc>
                <a:spcPct val="115000"/>
              </a:lnSpc>
              <a:spcBef>
                <a:spcPts val="0"/>
              </a:spcBef>
            </a:pPr>
            <a:r>
              <a:rPr lang="en" sz="1800" dirty="0" err="1">
                <a:latin typeface="+mj-lt"/>
              </a:rPr>
              <a:t>LinkerD</a:t>
            </a:r>
            <a:r>
              <a:rPr lang="en" sz="1800" dirty="0">
                <a:latin typeface="+mj-lt"/>
              </a:rPr>
              <a:t> performs load balancing across all these IPs </a:t>
            </a:r>
            <a:endParaRPr sz="1800" dirty="0">
              <a:latin typeface="+mj-lt"/>
            </a:endParaRPr>
          </a:p>
          <a:p>
            <a:pPr>
              <a:lnSpc>
                <a:spcPct val="115000"/>
              </a:lnSpc>
              <a:spcBef>
                <a:spcPts val="0"/>
              </a:spcBef>
            </a:pPr>
            <a:r>
              <a:rPr lang="en" sz="1800" dirty="0">
                <a:latin typeface="+mj-lt"/>
              </a:rPr>
              <a:t>Fleet Sync Svc </a:t>
            </a:r>
            <a:endParaRPr sz="1800" dirty="0">
              <a:latin typeface="+mj-lt"/>
            </a:endParaRPr>
          </a:p>
          <a:p>
            <a:pPr marR="0" lvl="1" algn="l" rtl="0">
              <a:lnSpc>
                <a:spcPct val="115000"/>
              </a:lnSpc>
              <a:spcBef>
                <a:spcPts val="0"/>
              </a:spcBef>
              <a:spcAft>
                <a:spcPts val="0"/>
              </a:spcAft>
              <a:buSzPts val="1500"/>
              <a:buChar char="•"/>
            </a:pPr>
            <a:r>
              <a:rPr lang="en" sz="1600" dirty="0">
                <a:latin typeface="+mj-lt"/>
              </a:rPr>
              <a:t>hocks up signals of fleet (e.g. EC2 shutdown event)</a:t>
            </a:r>
            <a:endParaRPr sz="1600" dirty="0">
              <a:latin typeface="+mj-lt"/>
            </a:endParaRPr>
          </a:p>
          <a:p>
            <a:pPr marR="0" lvl="1" algn="l" rtl="0">
              <a:lnSpc>
                <a:spcPct val="115000"/>
              </a:lnSpc>
              <a:spcBef>
                <a:spcPts val="0"/>
              </a:spcBef>
              <a:spcAft>
                <a:spcPts val="0"/>
              </a:spcAft>
              <a:buSzPts val="1500"/>
              <a:buChar char="•"/>
            </a:pPr>
            <a:r>
              <a:rPr lang="en" sz="1600" dirty="0">
                <a:latin typeface="+mj-lt"/>
              </a:rPr>
              <a:t>Rip off outdated info</a:t>
            </a:r>
            <a:endParaRPr sz="1600" dirty="0">
              <a:latin typeface="+mj-lt"/>
            </a:endParaRPr>
          </a:p>
        </p:txBody>
      </p:sp>
      <p:pic>
        <p:nvPicPr>
          <p:cNvPr id="5" name="Picture 2" descr="https://documents.lucidchart.com/documents/7a670700-e347-4b51-9eb7-3a0a898b7cee/pages/Y3fcYUwl.vwk?a=2846&amp;x=47&amp;y=272&amp;w=1381&amp;h=554&amp;store=1&amp;accept=image%2F*&amp;auth=LCA%205920e9c79e9451c9e63535cb1a188a47e7ebbfef-ts%3D1557122354">
            <a:extLst>
              <a:ext uri="{FF2B5EF4-FFF2-40B4-BE49-F238E27FC236}">
                <a16:creationId xmlns:a16="http://schemas.microsoft.com/office/drawing/2014/main" id="{D6A37C7B-CB55-0B4D-A143-7956E5CA37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06" t="7955" r="-95" b="7434"/>
          <a:stretch/>
        </p:blipFill>
        <p:spPr bwMode="auto">
          <a:xfrm>
            <a:off x="3532404" y="3163061"/>
            <a:ext cx="4853421" cy="17481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b="1" dirty="0">
                <a:solidFill>
                  <a:srgbClr val="FFFFFF"/>
                </a:solidFill>
                <a:latin typeface="Arial"/>
                <a:ea typeface="Arial"/>
                <a:cs typeface="Arial"/>
                <a:sym typeface="Arial"/>
              </a:rPr>
              <a:t>Service to Service Communication - Discovery V2</a:t>
            </a:r>
            <a:endParaRPr sz="2800" dirty="0"/>
          </a:p>
        </p:txBody>
      </p:sp>
      <p:sp>
        <p:nvSpPr>
          <p:cNvPr id="260" name="Google Shape;260;p38"/>
          <p:cNvSpPr txBox="1">
            <a:spLocks noGrp="1"/>
          </p:cNvSpPr>
          <p:nvPr>
            <p:ph type="body" idx="4294967295"/>
          </p:nvPr>
        </p:nvSpPr>
        <p:spPr>
          <a:xfrm>
            <a:off x="322263" y="1158750"/>
            <a:ext cx="4871024" cy="3775200"/>
          </a:xfrm>
          <a:prstGeom prst="rect">
            <a:avLst/>
          </a:prstGeom>
        </p:spPr>
        <p:txBody>
          <a:bodyPr spcFirstLastPara="1" wrap="square" lIns="68575" tIns="34275" rIns="68575" bIns="34275" anchor="t" anchorCtr="0">
            <a:noAutofit/>
          </a:bodyPr>
          <a:lstStyle/>
          <a:p>
            <a:pPr>
              <a:lnSpc>
                <a:spcPct val="115000"/>
              </a:lnSpc>
              <a:spcBef>
                <a:spcPts val="0"/>
              </a:spcBef>
            </a:pPr>
            <a:r>
              <a:rPr lang="en" sz="1900" dirty="0">
                <a:latin typeface="+mj-lt"/>
              </a:rPr>
              <a:t>Consistency - Eventual</a:t>
            </a:r>
          </a:p>
          <a:p>
            <a:pPr>
              <a:lnSpc>
                <a:spcPct val="114999"/>
              </a:lnSpc>
              <a:spcBef>
                <a:spcPts val="0"/>
              </a:spcBef>
            </a:pPr>
            <a:r>
              <a:rPr lang="en" sz="1900" dirty="0">
                <a:latin typeface="+mj-lt"/>
              </a:rPr>
              <a:t>Availability - Strong</a:t>
            </a:r>
          </a:p>
          <a:p>
            <a:pPr>
              <a:lnSpc>
                <a:spcPct val="114999"/>
              </a:lnSpc>
              <a:spcBef>
                <a:spcPts val="0"/>
              </a:spcBef>
            </a:pPr>
            <a:r>
              <a:rPr lang="en" sz="1900" dirty="0">
                <a:latin typeface="Arial"/>
              </a:rPr>
              <a:t>Fault tolerance - Strong</a:t>
            </a:r>
          </a:p>
        </p:txBody>
      </p:sp>
      <p:pic>
        <p:nvPicPr>
          <p:cNvPr id="5" name="Picture 2" descr="https://documents.lucidchart.com/documents/7a670700-e347-4b51-9eb7-3a0a898b7cee/pages/Y3fcYUwl.vwk?a=2846&amp;x=47&amp;y=272&amp;w=1381&amp;h=554&amp;store=1&amp;accept=image%2F*&amp;auth=LCA%205920e9c79e9451c9e63535cb1a188a47e7ebbfef-ts%3D1557122354">
            <a:extLst>
              <a:ext uri="{FF2B5EF4-FFF2-40B4-BE49-F238E27FC236}">
                <a16:creationId xmlns:a16="http://schemas.microsoft.com/office/drawing/2014/main" id="{D6A37C7B-CB55-0B4D-A143-7956E5CA37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06" t="7955" r="-95" b="7434"/>
          <a:stretch/>
        </p:blipFill>
        <p:spPr bwMode="auto">
          <a:xfrm>
            <a:off x="1628455" y="2549743"/>
            <a:ext cx="6145507" cy="2215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369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b="1" dirty="0">
                <a:solidFill>
                  <a:srgbClr val="FFFFFF"/>
                </a:solidFill>
                <a:latin typeface="Arial"/>
                <a:ea typeface="Arial"/>
                <a:cs typeface="Arial"/>
                <a:sym typeface="Arial"/>
              </a:rPr>
              <a:t>Service to Service Communication - Discovery V2</a:t>
            </a:r>
            <a:endParaRPr sz="2800" dirty="0"/>
          </a:p>
        </p:txBody>
      </p:sp>
      <p:pic>
        <p:nvPicPr>
          <p:cNvPr id="2" name="Picture 1">
            <a:extLst>
              <a:ext uri="{FF2B5EF4-FFF2-40B4-BE49-F238E27FC236}">
                <a16:creationId xmlns:a16="http://schemas.microsoft.com/office/drawing/2014/main" id="{EF75471F-038A-0147-BE29-35EA241F98FA}"/>
              </a:ext>
            </a:extLst>
          </p:cNvPr>
          <p:cNvPicPr>
            <a:picLocks noChangeAspect="1"/>
          </p:cNvPicPr>
          <p:nvPr/>
        </p:nvPicPr>
        <p:blipFill>
          <a:blip r:embed="rId3"/>
          <a:stretch>
            <a:fillRect/>
          </a:stretch>
        </p:blipFill>
        <p:spPr>
          <a:xfrm>
            <a:off x="0" y="988309"/>
            <a:ext cx="4105729" cy="2443522"/>
          </a:xfrm>
          <a:prstGeom prst="rect">
            <a:avLst/>
          </a:prstGeom>
        </p:spPr>
      </p:pic>
      <p:pic>
        <p:nvPicPr>
          <p:cNvPr id="7" name="Picture 6" descr="A close up of text on a black background&#10;&#10;Description automatically generated">
            <a:extLst>
              <a:ext uri="{FF2B5EF4-FFF2-40B4-BE49-F238E27FC236}">
                <a16:creationId xmlns:a16="http://schemas.microsoft.com/office/drawing/2014/main" id="{7F41EC99-E471-5346-9D15-CA566B2AB145}"/>
              </a:ext>
            </a:extLst>
          </p:cNvPr>
          <p:cNvPicPr>
            <a:picLocks noChangeAspect="1"/>
          </p:cNvPicPr>
          <p:nvPr/>
        </p:nvPicPr>
        <p:blipFill>
          <a:blip r:embed="rId4"/>
          <a:stretch>
            <a:fillRect/>
          </a:stretch>
        </p:blipFill>
        <p:spPr>
          <a:xfrm>
            <a:off x="5490769" y="3069512"/>
            <a:ext cx="3136160" cy="1968735"/>
          </a:xfrm>
          <a:prstGeom prst="rect">
            <a:avLst/>
          </a:prstGeom>
        </p:spPr>
      </p:pic>
      <p:sp>
        <p:nvSpPr>
          <p:cNvPr id="8" name="TextBox 7">
            <a:extLst>
              <a:ext uri="{FF2B5EF4-FFF2-40B4-BE49-F238E27FC236}">
                <a16:creationId xmlns:a16="http://schemas.microsoft.com/office/drawing/2014/main" id="{06A5FB59-C735-0C48-A012-213F4C38007E}"/>
              </a:ext>
            </a:extLst>
          </p:cNvPr>
          <p:cNvSpPr txBox="1"/>
          <p:nvPr/>
        </p:nvSpPr>
        <p:spPr>
          <a:xfrm>
            <a:off x="2802593" y="4605892"/>
            <a:ext cx="3261360" cy="307777"/>
          </a:xfrm>
          <a:prstGeom prst="rect">
            <a:avLst/>
          </a:prstGeom>
          <a:noFill/>
        </p:spPr>
        <p:txBody>
          <a:bodyPr wrap="square" rtlCol="0">
            <a:spAutoFit/>
          </a:bodyPr>
          <a:lstStyle/>
          <a:p>
            <a:r>
              <a:rPr lang="en-US" dirty="0"/>
              <a:t>Record Stored in </a:t>
            </a:r>
            <a:r>
              <a:rPr lang="en-US" dirty="0" err="1"/>
              <a:t>FleetDB</a:t>
            </a:r>
            <a:endParaRPr lang="en-US" dirty="0"/>
          </a:p>
        </p:txBody>
      </p:sp>
      <p:pic>
        <p:nvPicPr>
          <p:cNvPr id="11" name="Picture 2" descr="https://documents.lucidchart.com/documents/7a670700-e347-4b51-9eb7-3a0a898b7cee/pages/Y3fcYUwl.vwk?a=2846&amp;x=47&amp;y=272&amp;w=1381&amp;h=554&amp;store=1&amp;accept=image%2F*&amp;auth=LCA%205920e9c79e9451c9e63535cb1a188a47e7ebbfef-ts%3D1557122354">
            <a:extLst>
              <a:ext uri="{FF2B5EF4-FFF2-40B4-BE49-F238E27FC236}">
                <a16:creationId xmlns:a16="http://schemas.microsoft.com/office/drawing/2014/main" id="{1AFE0D70-7502-2F46-9943-B559B27A881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006" t="7955" r="-95" b="7434"/>
          <a:stretch/>
        </p:blipFill>
        <p:spPr bwMode="auto">
          <a:xfrm>
            <a:off x="4154178" y="1131966"/>
            <a:ext cx="4853421" cy="174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8920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33162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b="1" dirty="0">
                <a:solidFill>
                  <a:srgbClr val="FFFFFF"/>
                </a:solidFill>
                <a:latin typeface="Arial"/>
                <a:ea typeface="Arial"/>
                <a:cs typeface="Arial"/>
                <a:sym typeface="Arial"/>
              </a:rPr>
              <a:t>Service to Service Communication - Discovery V2</a:t>
            </a:r>
            <a:endParaRPr sz="2800" dirty="0"/>
          </a:p>
        </p:txBody>
      </p:sp>
      <p:sp>
        <p:nvSpPr>
          <p:cNvPr id="246" name="Google Shape;246;p36"/>
          <p:cNvSpPr txBox="1">
            <a:spLocks noGrp="1"/>
          </p:cNvSpPr>
          <p:nvPr>
            <p:ph type="body" idx="4294967295"/>
          </p:nvPr>
        </p:nvSpPr>
        <p:spPr>
          <a:xfrm>
            <a:off x="321845" y="1158750"/>
            <a:ext cx="7971920" cy="3775200"/>
          </a:xfrm>
          <a:prstGeom prst="rect">
            <a:avLst/>
          </a:prstGeom>
        </p:spPr>
        <p:txBody>
          <a:bodyPr spcFirstLastPara="1" wrap="square" lIns="68575" tIns="34275" rIns="68575" bIns="34275" anchor="t" anchorCtr="0">
            <a:noAutofit/>
          </a:bodyPr>
          <a:lstStyle/>
          <a:p>
            <a:pPr marL="457200" lvl="0" indent="-361950" algn="l" rtl="0">
              <a:spcBef>
                <a:spcPts val="0"/>
              </a:spcBef>
              <a:spcAft>
                <a:spcPts val="0"/>
              </a:spcAft>
              <a:buSzPts val="2100"/>
              <a:buChar char="•"/>
            </a:pPr>
            <a:r>
              <a:rPr lang="en" sz="1800" dirty="0">
                <a:latin typeface="Arial" panose="020B0604020202020204" pitchFamily="34" charset="0"/>
                <a:cs typeface="Arial" panose="020B0604020202020204" pitchFamily="34" charset="0"/>
              </a:rPr>
              <a:t>Discovery v2 - </a:t>
            </a:r>
            <a:r>
              <a:rPr lang="en" sz="1800" u="sng" dirty="0">
                <a:solidFill>
                  <a:schemeClr val="hlink"/>
                </a:solidFill>
                <a:latin typeface="Arial" panose="020B0604020202020204" pitchFamily="34" charset="0"/>
                <a:cs typeface="Arial" panose="020B0604020202020204" pitchFamily="34" charset="0"/>
                <a:hlinkClick r:id="rId3"/>
              </a:rPr>
              <a:t>SRV</a:t>
            </a:r>
            <a:r>
              <a:rPr lang="en" sz="1800" dirty="0">
                <a:latin typeface="Arial" panose="020B0604020202020204" pitchFamily="34" charset="0"/>
                <a:cs typeface="Arial" panose="020B0604020202020204" pitchFamily="34" charset="0"/>
              </a:rPr>
              <a:t> based routing</a:t>
            </a:r>
            <a:endParaRPr sz="1800" dirty="0">
              <a:latin typeface="Arial" panose="020B0604020202020204" pitchFamily="34" charset="0"/>
              <a:cs typeface="Arial" panose="020B0604020202020204" pitchFamily="34" charset="0"/>
            </a:endParaRPr>
          </a:p>
          <a:p>
            <a:pPr marL="914400" lvl="1" indent="-342900" algn="l" rtl="0">
              <a:spcBef>
                <a:spcPts val="0"/>
              </a:spcBef>
              <a:spcAft>
                <a:spcPts val="0"/>
              </a:spcAft>
              <a:buSzPts val="1800"/>
              <a:buChar char="•"/>
            </a:pPr>
            <a:r>
              <a:rPr lang="en" sz="1600" dirty="0">
                <a:latin typeface="Arial" panose="020B0604020202020204" pitchFamily="34" charset="0"/>
                <a:cs typeface="Arial" panose="020B0604020202020204" pitchFamily="34" charset="0"/>
              </a:rPr>
              <a:t>Peer to Peer</a:t>
            </a:r>
            <a:endParaRPr sz="1600" dirty="0">
              <a:latin typeface="Arial" panose="020B0604020202020204" pitchFamily="34" charset="0"/>
              <a:cs typeface="Arial" panose="020B0604020202020204" pitchFamily="34" charset="0"/>
            </a:endParaRPr>
          </a:p>
          <a:p>
            <a:pPr marL="914400" lvl="1" indent="-342900" algn="l" rtl="0">
              <a:spcBef>
                <a:spcPts val="0"/>
              </a:spcBef>
              <a:spcAft>
                <a:spcPts val="0"/>
              </a:spcAft>
              <a:buSzPts val="1800"/>
              <a:buChar char="•"/>
            </a:pPr>
            <a:r>
              <a:rPr lang="en" sz="1600" dirty="0" err="1">
                <a:latin typeface="Arial" panose="020B0604020202020204" pitchFamily="34" charset="0"/>
                <a:cs typeface="Arial" panose="020B0604020202020204" pitchFamily="34" charset="0"/>
              </a:rPr>
              <a:t>DTab</a:t>
            </a:r>
            <a:br>
              <a:rPr lang="en" sz="1600" dirty="0">
                <a:latin typeface="Arial" panose="020B0604020202020204" pitchFamily="34" charset="0"/>
                <a:cs typeface="Arial" panose="020B0604020202020204" pitchFamily="34" charset="0"/>
              </a:rPr>
            </a:br>
            <a:r>
              <a:rPr lang="en" sz="1600" dirty="0">
                <a:latin typeface="Arial" panose="020B0604020202020204" pitchFamily="34" charset="0"/>
                <a:cs typeface="Arial" panose="020B0604020202020204" pitchFamily="34" charset="0"/>
              </a:rPr>
              <a:t> </a:t>
            </a:r>
            <a:r>
              <a:rPr lang="en" sz="1600" b="1" dirty="0">
                <a:latin typeface="Consolas" panose="020B0609020204030204" pitchFamily="49" charset="0"/>
                <a:cs typeface="Consolas" panose="020B0609020204030204" pitchFamily="49" charset="0"/>
              </a:rPr>
              <a:t>/#/io.l5d.dnssrv/dc1/$</a:t>
            </a:r>
            <a:r>
              <a:rPr lang="en" sz="1600" b="1" dirty="0" err="1">
                <a:latin typeface="Consolas" panose="020B0609020204030204" pitchFamily="49" charset="0"/>
                <a:cs typeface="Consolas" panose="020B0609020204030204" pitchFamily="49" charset="0"/>
              </a:rPr>
              <a:t>env</a:t>
            </a:r>
            <a:r>
              <a:rPr lang="en" sz="1600" b="1" dirty="0">
                <a:latin typeface="Consolas" panose="020B0609020204030204" pitchFamily="49" charset="0"/>
                <a:cs typeface="Consolas" panose="020B0609020204030204" pitchFamily="49" charset="0"/>
              </a:rPr>
              <a:t>/$</a:t>
            </a:r>
            <a:r>
              <a:rPr lang="en" sz="1600" b="1" dirty="0" err="1">
                <a:latin typeface="Consolas" panose="020B0609020204030204" pitchFamily="49" charset="0"/>
                <a:cs typeface="Consolas" panose="020B0609020204030204" pitchFamily="49" charset="0"/>
              </a:rPr>
              <a:t>service_name.foo.com</a:t>
            </a:r>
            <a:endParaRPr sz="1600" b="1" dirty="0">
              <a:latin typeface="Consolas" panose="020B0609020204030204" pitchFamily="49" charset="0"/>
              <a:cs typeface="Consolas" panose="020B0609020204030204" pitchFamily="49" charset="0"/>
            </a:endParaRPr>
          </a:p>
          <a:p>
            <a:pPr marL="914400" lvl="1" indent="-342900" algn="l" rtl="0">
              <a:spcBef>
                <a:spcPts val="0"/>
              </a:spcBef>
              <a:spcAft>
                <a:spcPts val="0"/>
              </a:spcAft>
              <a:buSzPts val="1800"/>
              <a:buChar char="•"/>
            </a:pPr>
            <a:r>
              <a:rPr lang="en" sz="1600" b="1" dirty="0">
                <a:latin typeface="Consolas" panose="020B0609020204030204" pitchFamily="49" charset="0"/>
                <a:cs typeface="Consolas" panose="020B0609020204030204" pitchFamily="49" charset="0"/>
              </a:rPr>
              <a:t>$</a:t>
            </a:r>
            <a:r>
              <a:rPr lang="en" sz="1600" b="1" dirty="0" err="1">
                <a:latin typeface="Consolas" panose="020B0609020204030204" pitchFamily="49" charset="0"/>
                <a:cs typeface="Consolas" panose="020B0609020204030204" pitchFamily="49" charset="0"/>
              </a:rPr>
              <a:t>service_name.foo.com</a:t>
            </a:r>
            <a:r>
              <a:rPr lang="en" sz="1600" dirty="0">
                <a:latin typeface="Arial" panose="020B0604020202020204" pitchFamily="34" charset="0"/>
                <a:cs typeface="Arial" panose="020B0604020202020204" pitchFamily="34" charset="0"/>
              </a:rPr>
              <a:t> is SRV record</a:t>
            </a:r>
            <a:endParaRPr sz="1600" dirty="0">
              <a:latin typeface="Arial" panose="020B0604020202020204" pitchFamily="34" charset="0"/>
              <a:cs typeface="Arial" panose="020B0604020202020204" pitchFamily="34" charset="0"/>
            </a:endParaRPr>
          </a:p>
        </p:txBody>
      </p:sp>
      <p:pic>
        <p:nvPicPr>
          <p:cNvPr id="5" name="Google Shape;224;p33">
            <a:extLst>
              <a:ext uri="{FF2B5EF4-FFF2-40B4-BE49-F238E27FC236}">
                <a16:creationId xmlns:a16="http://schemas.microsoft.com/office/drawing/2014/main" id="{9CAA4A94-FF4A-470D-B1B1-CEBB3B305F4D}"/>
              </a:ext>
            </a:extLst>
          </p:cNvPr>
          <p:cNvPicPr preferRelativeResize="0"/>
          <p:nvPr/>
        </p:nvPicPr>
        <p:blipFill>
          <a:blip r:embed="rId4">
            <a:alphaModFix/>
          </a:blip>
          <a:stretch>
            <a:fillRect/>
          </a:stretch>
        </p:blipFill>
        <p:spPr>
          <a:xfrm>
            <a:off x="1136647" y="2520717"/>
            <a:ext cx="5495624" cy="2302000"/>
          </a:xfrm>
          <a:prstGeom prst="rect">
            <a:avLst/>
          </a:prstGeom>
          <a:noFill/>
          <a:ln>
            <a:noFill/>
          </a:ln>
        </p:spPr>
      </p:pic>
      <p:sp>
        <p:nvSpPr>
          <p:cNvPr id="6" name="TextBox 2">
            <a:extLst>
              <a:ext uri="{FF2B5EF4-FFF2-40B4-BE49-F238E27FC236}">
                <a16:creationId xmlns:a16="http://schemas.microsoft.com/office/drawing/2014/main" id="{0748D145-6010-476D-AC07-0635E0B94703}"/>
              </a:ext>
            </a:extLst>
          </p:cNvPr>
          <p:cNvSpPr txBox="1"/>
          <p:nvPr/>
        </p:nvSpPr>
        <p:spPr>
          <a:xfrm>
            <a:off x="6863575" y="2520717"/>
            <a:ext cx="1691267"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000" i="1" dirty="0"/>
              <a:t>New Connection between two production services reduced significantly due to proper connection pooling via L5D</a:t>
            </a:r>
          </a:p>
          <a:p>
            <a:br>
              <a:rPr lang="en-US" dirty="0"/>
            </a:br>
            <a:endParaRPr lang="en-US" sz="1000" i="1" dirty="0"/>
          </a:p>
          <a:p>
            <a:pPr algn="l"/>
            <a:endParaRPr lang="en-US" sz="1000" i="1" dirty="0"/>
          </a:p>
        </p:txBody>
      </p:sp>
    </p:spTree>
    <p:extLst>
      <p:ext uri="{BB962C8B-B14F-4D97-AF65-F5344CB8AC3E}">
        <p14:creationId xmlns:p14="http://schemas.microsoft.com/office/powerpoint/2010/main" val="1861010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4" name="Google Shape;274;p40"/>
          <p:cNvPicPr preferRelativeResize="0"/>
          <p:nvPr/>
        </p:nvPicPr>
        <p:blipFill>
          <a:blip r:embed="rId3">
            <a:alphaModFix/>
          </a:blip>
          <a:stretch>
            <a:fillRect/>
          </a:stretch>
        </p:blipFill>
        <p:spPr>
          <a:xfrm>
            <a:off x="1071682" y="1150938"/>
            <a:ext cx="7000637" cy="3783012"/>
          </a:xfrm>
          <a:prstGeom prst="rect">
            <a:avLst/>
          </a:prstGeom>
          <a:noFill/>
          <a:ln>
            <a:noFill/>
          </a:ln>
        </p:spPr>
      </p:pic>
      <p:sp>
        <p:nvSpPr>
          <p:cNvPr id="6" name="Google Shape;266;p39">
            <a:extLst>
              <a:ext uri="{FF2B5EF4-FFF2-40B4-BE49-F238E27FC236}">
                <a16:creationId xmlns:a16="http://schemas.microsoft.com/office/drawing/2014/main" id="{77677E1F-5FA4-DF4D-97A9-8FC48BEA369A}"/>
              </a:ext>
            </a:extLst>
          </p:cNvPr>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200" b="1" dirty="0">
                <a:solidFill>
                  <a:srgbClr val="FFFFFF"/>
                </a:solidFill>
                <a:latin typeface="Arial"/>
                <a:ea typeface="Arial"/>
                <a:cs typeface="Arial"/>
                <a:sym typeface="Arial"/>
              </a:rPr>
              <a:t>Discovery V1 vs Discovery V2</a:t>
            </a:r>
            <a:endParaRPr sz="3200" b="1" dirty="0">
              <a:solidFill>
                <a:srgbClr val="FFFFFF"/>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0D4EDBC-0D1D-924B-95CA-CAAEB2DB2B13}"/>
              </a:ext>
            </a:extLst>
          </p:cNvPr>
          <p:cNvPicPr>
            <a:picLocks noChangeAspect="1"/>
          </p:cNvPicPr>
          <p:nvPr/>
        </p:nvPicPr>
        <p:blipFill>
          <a:blip r:embed="rId3"/>
          <a:stretch>
            <a:fillRect/>
          </a:stretch>
        </p:blipFill>
        <p:spPr>
          <a:xfrm>
            <a:off x="563880" y="1336980"/>
            <a:ext cx="8016240" cy="3346780"/>
          </a:xfrm>
          <a:prstGeom prst="rect">
            <a:avLst/>
          </a:prstGeom>
        </p:spPr>
      </p:pic>
      <p:sp>
        <p:nvSpPr>
          <p:cNvPr id="8" name="Google Shape;259;p38">
            <a:extLst>
              <a:ext uri="{FF2B5EF4-FFF2-40B4-BE49-F238E27FC236}">
                <a16:creationId xmlns:a16="http://schemas.microsoft.com/office/drawing/2014/main" id="{691241FB-7D98-804A-8E52-AB30D18DF604}"/>
              </a:ext>
            </a:extLst>
          </p:cNvPr>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2800" b="1" dirty="0">
                <a:solidFill>
                  <a:srgbClr val="FFFFFF"/>
                </a:solidFill>
                <a:latin typeface="Arial"/>
                <a:ea typeface="Arial"/>
                <a:cs typeface="Arial"/>
                <a:sym typeface="Arial"/>
              </a:rPr>
              <a:t>Service to Service Communication - Discovery V2</a:t>
            </a:r>
            <a:endParaRPr sz="2800" dirty="0"/>
          </a:p>
        </p:txBody>
      </p:sp>
    </p:spTree>
    <p:extLst>
      <p:ext uri="{BB962C8B-B14F-4D97-AF65-F5344CB8AC3E}">
        <p14:creationId xmlns:p14="http://schemas.microsoft.com/office/powerpoint/2010/main" val="537516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9"/>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200" b="1" dirty="0">
                <a:solidFill>
                  <a:srgbClr val="FFFFFF"/>
                </a:solidFill>
                <a:latin typeface="Arial"/>
                <a:ea typeface="Arial"/>
                <a:cs typeface="Arial"/>
                <a:sym typeface="Arial"/>
              </a:rPr>
              <a:t>Discovery V1 vs Discovery V2</a:t>
            </a:r>
            <a:endParaRPr sz="3200" b="1" dirty="0">
              <a:solidFill>
                <a:srgbClr val="FFFFFF"/>
              </a:solidFill>
              <a:latin typeface="Arial"/>
              <a:ea typeface="Arial"/>
              <a:cs typeface="Arial"/>
              <a:sym typeface="Arial"/>
            </a:endParaRPr>
          </a:p>
        </p:txBody>
      </p:sp>
      <p:sp>
        <p:nvSpPr>
          <p:cNvPr id="2" name="TextBox 1">
            <a:extLst>
              <a:ext uri="{FF2B5EF4-FFF2-40B4-BE49-F238E27FC236}">
                <a16:creationId xmlns:a16="http://schemas.microsoft.com/office/drawing/2014/main" id="{C70275E0-A9D6-354B-9347-117A56067C96}"/>
              </a:ext>
            </a:extLst>
          </p:cNvPr>
          <p:cNvSpPr txBox="1"/>
          <p:nvPr/>
        </p:nvSpPr>
        <p:spPr>
          <a:xfrm>
            <a:off x="321845" y="1155912"/>
            <a:ext cx="1309974" cy="307777"/>
          </a:xfrm>
          <a:prstGeom prst="rect">
            <a:avLst/>
          </a:prstGeom>
          <a:noFill/>
        </p:spPr>
        <p:txBody>
          <a:bodyPr wrap="none" rtlCol="0">
            <a:spAutoFit/>
          </a:bodyPr>
          <a:lstStyle/>
          <a:p>
            <a:r>
              <a:rPr lang="en-US" b="1" dirty="0"/>
              <a:t>Discovery V1</a:t>
            </a:r>
          </a:p>
        </p:txBody>
      </p:sp>
      <p:sp>
        <p:nvSpPr>
          <p:cNvPr id="6" name="TextBox 5">
            <a:extLst>
              <a:ext uri="{FF2B5EF4-FFF2-40B4-BE49-F238E27FC236}">
                <a16:creationId xmlns:a16="http://schemas.microsoft.com/office/drawing/2014/main" id="{CD926069-2D0B-2742-8CB3-C6400BE59D0A}"/>
              </a:ext>
            </a:extLst>
          </p:cNvPr>
          <p:cNvSpPr txBox="1"/>
          <p:nvPr/>
        </p:nvSpPr>
        <p:spPr>
          <a:xfrm>
            <a:off x="4572000" y="1150938"/>
            <a:ext cx="1309974" cy="307777"/>
          </a:xfrm>
          <a:prstGeom prst="rect">
            <a:avLst/>
          </a:prstGeom>
          <a:noFill/>
        </p:spPr>
        <p:txBody>
          <a:bodyPr wrap="none" rtlCol="0">
            <a:spAutoFit/>
          </a:bodyPr>
          <a:lstStyle/>
          <a:p>
            <a:r>
              <a:rPr lang="en-US" b="1" dirty="0"/>
              <a:t>Discovery V2</a:t>
            </a:r>
          </a:p>
        </p:txBody>
      </p:sp>
      <p:cxnSp>
        <p:nvCxnSpPr>
          <p:cNvPr id="4" name="Straight Connector 3">
            <a:extLst>
              <a:ext uri="{FF2B5EF4-FFF2-40B4-BE49-F238E27FC236}">
                <a16:creationId xmlns:a16="http://schemas.microsoft.com/office/drawing/2014/main" id="{A28897BB-E6D5-9346-B949-0B502FFA4608}"/>
              </a:ext>
            </a:extLst>
          </p:cNvPr>
          <p:cNvCxnSpPr>
            <a:cxnSpLocks/>
          </p:cNvCxnSpPr>
          <p:nvPr/>
        </p:nvCxnSpPr>
        <p:spPr>
          <a:xfrm>
            <a:off x="4451483" y="939522"/>
            <a:ext cx="0" cy="4203978"/>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2" descr="https://documents.lucidchart.com/documents/7a670700-e347-4b51-9eb7-3a0a898b7cee/pages/eJecAA9bICyf?a=2984&amp;x=1103&amp;y=720&amp;w=804&amp;h=430&amp;store=1&amp;accept=image%2F*&amp;auth=LCA%206049b18ce833c15a718fffa43ceae62e0f66a12b-ts%3D1557122354">
            <a:extLst>
              <a:ext uri="{FF2B5EF4-FFF2-40B4-BE49-F238E27FC236}">
                <a16:creationId xmlns:a16="http://schemas.microsoft.com/office/drawing/2014/main" id="{1A2E6CD0-0F19-7F4F-BAE2-81C0F30B8B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27" t="7542" r="4016" b="4787"/>
          <a:stretch/>
        </p:blipFill>
        <p:spPr bwMode="auto">
          <a:xfrm>
            <a:off x="4895760" y="2035076"/>
            <a:ext cx="3762190" cy="19574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documents.lucidchart.com/documents/7a670700-e347-4b51-9eb7-3a0a898b7cee/pages/eJecAA9bICyf?a=2940&amp;x=1274&amp;y=369&amp;w=1012&amp;h=242&amp;store=1&amp;accept=image%2F*&amp;auth=LCA%2033a5f4bf000ad62dc060cf91376534e8a535bfc3-ts%3D1557122354">
            <a:extLst>
              <a:ext uri="{FF2B5EF4-FFF2-40B4-BE49-F238E27FC236}">
                <a16:creationId xmlns:a16="http://schemas.microsoft.com/office/drawing/2014/main" id="{0B03601A-3502-CE48-9872-B62ED06A3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17" y="2490734"/>
            <a:ext cx="4363466" cy="1046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80" name="Google Shape;280;p41"/>
          <p:cNvPicPr preferRelativeResize="0"/>
          <p:nvPr/>
        </p:nvPicPr>
        <p:blipFill>
          <a:blip r:embed="rId3">
            <a:alphaModFix/>
          </a:blip>
          <a:stretch>
            <a:fillRect/>
          </a:stretch>
        </p:blipFill>
        <p:spPr>
          <a:xfrm>
            <a:off x="419101" y="1150938"/>
            <a:ext cx="8382000" cy="3703047"/>
          </a:xfrm>
          <a:prstGeom prst="rect">
            <a:avLst/>
          </a:prstGeom>
          <a:noFill/>
          <a:ln>
            <a:noFill/>
          </a:ln>
        </p:spPr>
      </p:pic>
      <p:sp>
        <p:nvSpPr>
          <p:cNvPr id="6" name="Google Shape;266;p39">
            <a:extLst>
              <a:ext uri="{FF2B5EF4-FFF2-40B4-BE49-F238E27FC236}">
                <a16:creationId xmlns:a16="http://schemas.microsoft.com/office/drawing/2014/main" id="{B7E469B3-1923-6141-A85D-4F6F7A1C4C1C}"/>
              </a:ext>
            </a:extLst>
          </p:cNvPr>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3200" b="1" dirty="0">
                <a:solidFill>
                  <a:srgbClr val="FFFFFF"/>
                </a:solidFill>
                <a:latin typeface="Arial"/>
                <a:ea typeface="Arial"/>
                <a:cs typeface="Arial"/>
                <a:sym typeface="Arial"/>
              </a:rPr>
              <a:t>Discovery V1 vs Discovery V2</a:t>
            </a:r>
            <a:endParaRPr sz="3200" b="1" dirty="0">
              <a:solidFill>
                <a:srgbClr val="FFFFFF"/>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2"/>
          <p:cNvSpPr txBox="1">
            <a:spLocks noGrp="1"/>
          </p:cNvSpPr>
          <p:nvPr>
            <p:ph type="title"/>
          </p:nvPr>
        </p:nvSpPr>
        <p:spPr>
          <a:xfrm>
            <a:off x="326632"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dirty="0">
                <a:solidFill>
                  <a:srgbClr val="FFFFFF"/>
                </a:solidFill>
                <a:latin typeface="Arial"/>
                <a:ea typeface="Arial"/>
                <a:cs typeface="Arial"/>
                <a:sym typeface="Arial"/>
              </a:rPr>
              <a:t>Observability</a:t>
            </a:r>
            <a:endParaRPr dirty="0"/>
          </a:p>
        </p:txBody>
      </p:sp>
      <p:grpSp>
        <p:nvGrpSpPr>
          <p:cNvPr id="2" name="Group 1">
            <a:extLst>
              <a:ext uri="{FF2B5EF4-FFF2-40B4-BE49-F238E27FC236}">
                <a16:creationId xmlns:a16="http://schemas.microsoft.com/office/drawing/2014/main" id="{7CC62DCD-DC5D-F446-B8D4-54044639B619}"/>
              </a:ext>
            </a:extLst>
          </p:cNvPr>
          <p:cNvGrpSpPr/>
          <p:nvPr/>
        </p:nvGrpSpPr>
        <p:grpSpPr>
          <a:xfrm>
            <a:off x="1053216" y="2063923"/>
            <a:ext cx="7037568" cy="1663725"/>
            <a:chOff x="891594" y="2063923"/>
            <a:chExt cx="7037568" cy="1663725"/>
          </a:xfrm>
        </p:grpSpPr>
        <p:pic>
          <p:nvPicPr>
            <p:cNvPr id="286" name="Google Shape;286;p42" descr="Image result for grafana"/>
            <p:cNvPicPr preferRelativeResize="0"/>
            <p:nvPr/>
          </p:nvPicPr>
          <p:blipFill>
            <a:blip r:embed="rId3">
              <a:alphaModFix/>
            </a:blip>
            <a:stretch>
              <a:fillRect/>
            </a:stretch>
          </p:blipFill>
          <p:spPr>
            <a:xfrm>
              <a:off x="891594" y="2108398"/>
              <a:ext cx="1619250" cy="1619250"/>
            </a:xfrm>
            <a:prstGeom prst="rect">
              <a:avLst/>
            </a:prstGeom>
            <a:noFill/>
            <a:ln>
              <a:noFill/>
            </a:ln>
          </p:spPr>
        </p:pic>
        <p:pic>
          <p:nvPicPr>
            <p:cNvPr id="287" name="Google Shape;287;p42" descr="Image result for prometheus logo"/>
            <p:cNvPicPr preferRelativeResize="0"/>
            <p:nvPr/>
          </p:nvPicPr>
          <p:blipFill>
            <a:blip r:embed="rId4">
              <a:alphaModFix/>
            </a:blip>
            <a:stretch>
              <a:fillRect/>
            </a:stretch>
          </p:blipFill>
          <p:spPr>
            <a:xfrm>
              <a:off x="3578515" y="2090924"/>
              <a:ext cx="1619250" cy="1609725"/>
            </a:xfrm>
            <a:prstGeom prst="rect">
              <a:avLst/>
            </a:prstGeom>
            <a:noFill/>
            <a:ln>
              <a:noFill/>
            </a:ln>
          </p:spPr>
        </p:pic>
        <p:pic>
          <p:nvPicPr>
            <p:cNvPr id="288" name="Google Shape;288;p42" descr="Related image"/>
            <p:cNvPicPr preferRelativeResize="0"/>
            <p:nvPr/>
          </p:nvPicPr>
          <p:blipFill>
            <a:blip r:embed="rId5">
              <a:alphaModFix/>
            </a:blip>
            <a:stretch>
              <a:fillRect/>
            </a:stretch>
          </p:blipFill>
          <p:spPr>
            <a:xfrm>
              <a:off x="6265437" y="2063923"/>
              <a:ext cx="1663725" cy="1663725"/>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a:spLocks noGrp="1"/>
          </p:cNvSpPr>
          <p:nvPr>
            <p:ph type="title"/>
          </p:nvPr>
        </p:nvSpPr>
        <p:spPr>
          <a:xfrm>
            <a:off x="339300" y="0"/>
            <a:ext cx="6137700" cy="994200"/>
          </a:xfrm>
          <a:prstGeom prst="rect">
            <a:avLst/>
          </a:prstGeom>
        </p:spPr>
        <p:txBody>
          <a:bodyPr spcFirstLastPara="1" wrap="square" lIns="68575" tIns="34275" rIns="68575" bIns="34275" anchor="ctr" anchorCtr="0">
            <a:noAutofit/>
          </a:bodyPr>
          <a:lstStyle/>
          <a:p>
            <a:pPr marL="0" marR="0" lvl="0" indent="0" algn="l" rtl="0">
              <a:lnSpc>
                <a:spcPct val="90000"/>
              </a:lnSpc>
              <a:spcBef>
                <a:spcPts val="0"/>
              </a:spcBef>
              <a:spcAft>
                <a:spcPts val="0"/>
              </a:spcAft>
              <a:buNone/>
            </a:pPr>
            <a:r>
              <a:rPr lang="en" sz="3000" b="1" dirty="0">
                <a:solidFill>
                  <a:srgbClr val="FFFFFF"/>
                </a:solidFill>
                <a:latin typeface="Arial"/>
                <a:ea typeface="Arial"/>
                <a:cs typeface="Arial"/>
                <a:sym typeface="Arial"/>
              </a:rPr>
              <a:t>Scale enables faster and more meaningful iterations</a:t>
            </a:r>
            <a:endParaRPr sz="3000" dirty="0"/>
          </a:p>
        </p:txBody>
      </p:sp>
      <p:sp>
        <p:nvSpPr>
          <p:cNvPr id="105" name="Google Shape;105;p17"/>
          <p:cNvSpPr txBox="1">
            <a:spLocks noGrp="1"/>
          </p:cNvSpPr>
          <p:nvPr>
            <p:ph type="body" idx="4294967295"/>
          </p:nvPr>
        </p:nvSpPr>
        <p:spPr>
          <a:xfrm>
            <a:off x="4243933" y="2130557"/>
            <a:ext cx="4578979" cy="1694264"/>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sz="1600" dirty="0">
                <a:latin typeface="Arial"/>
                <a:ea typeface="Arial"/>
                <a:cs typeface="Arial"/>
                <a:sym typeface="Arial"/>
              </a:rPr>
              <a:t>To Maximize </a:t>
            </a:r>
            <a:r>
              <a:rPr lang="en" sz="1600" b="1" dirty="0" err="1">
                <a:latin typeface="Consolas"/>
                <a:ea typeface="Consolas"/>
                <a:cs typeface="Consolas"/>
                <a:sym typeface="Consolas"/>
              </a:rPr>
              <a:t>per_day_iteration_throughput</a:t>
            </a:r>
            <a:r>
              <a:rPr lang="en" sz="1600" dirty="0">
                <a:latin typeface="Arial"/>
                <a:ea typeface="Arial"/>
                <a:cs typeface="Arial"/>
                <a:sym typeface="Arial"/>
              </a:rPr>
              <a:t> </a:t>
            </a:r>
            <a:endParaRPr sz="1600" dirty="0">
              <a:latin typeface="Arial"/>
              <a:ea typeface="Arial"/>
              <a:cs typeface="Arial"/>
              <a:sym typeface="Arial"/>
            </a:endParaRPr>
          </a:p>
          <a:p>
            <a:pPr marL="0" indent="457200">
              <a:buNone/>
            </a:pPr>
            <a:r>
              <a:rPr lang="en" sz="1600" dirty="0">
                <a:latin typeface="Arial"/>
                <a:ea typeface="Arial"/>
                <a:cs typeface="Arial"/>
                <a:sym typeface="Arial"/>
              </a:rPr>
              <a:t>Scale Teams (Quality + Quantity) </a:t>
            </a:r>
            <a:endParaRPr sz="1600" dirty="0">
              <a:latin typeface="Arial"/>
              <a:ea typeface="Arial"/>
              <a:cs typeface="Arial"/>
              <a:sym typeface="Arial"/>
            </a:endParaRPr>
          </a:p>
          <a:p>
            <a:pPr indent="457200">
              <a:buClr>
                <a:srgbClr val="000000"/>
              </a:buClr>
              <a:buSzPts val="1100"/>
              <a:buNone/>
            </a:pPr>
            <a:r>
              <a:rPr lang="en" sz="1600" dirty="0">
                <a:latin typeface="Arial"/>
                <a:ea typeface="Arial"/>
                <a:cs typeface="Arial"/>
                <a:sym typeface="Arial"/>
              </a:rPr>
              <a:t>Scale Architecture</a:t>
            </a:r>
            <a:endParaRPr lang="en" sz="1600" dirty="0">
              <a:latin typeface="Arial"/>
              <a:ea typeface="Arial"/>
              <a:cs typeface="Arial"/>
            </a:endParaRPr>
          </a:p>
        </p:txBody>
      </p:sp>
      <p:sp>
        <p:nvSpPr>
          <p:cNvPr id="107" name="Google Shape;107;p17"/>
          <p:cNvSpPr txBox="1"/>
          <p:nvPr/>
        </p:nvSpPr>
        <p:spPr>
          <a:xfrm>
            <a:off x="473684" y="1421604"/>
            <a:ext cx="644100" cy="90381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800" i="1" dirty="0">
                <a:solidFill>
                  <a:srgbClr val="999999"/>
                </a:solidFill>
              </a:rPr>
              <a:t>“</a:t>
            </a:r>
            <a:endParaRPr sz="4800" dirty="0">
              <a:solidFill>
                <a:srgbClr val="999999"/>
              </a:solidFill>
            </a:endParaRPr>
          </a:p>
        </p:txBody>
      </p:sp>
      <p:sp>
        <p:nvSpPr>
          <p:cNvPr id="2" name="TextBox 1">
            <a:extLst>
              <a:ext uri="{FF2B5EF4-FFF2-40B4-BE49-F238E27FC236}">
                <a16:creationId xmlns:a16="http://schemas.microsoft.com/office/drawing/2014/main" id="{A7414624-09C4-A746-9211-92EF7240CEED}"/>
              </a:ext>
            </a:extLst>
          </p:cNvPr>
          <p:cNvSpPr txBox="1"/>
          <p:nvPr/>
        </p:nvSpPr>
        <p:spPr>
          <a:xfrm>
            <a:off x="970243" y="1700417"/>
            <a:ext cx="2694339" cy="2554545"/>
          </a:xfrm>
          <a:prstGeom prst="rect">
            <a:avLst/>
          </a:prstGeom>
          <a:noFill/>
        </p:spPr>
        <p:txBody>
          <a:bodyPr wrap="square" rtlCol="0">
            <a:spAutoFit/>
          </a:bodyPr>
          <a:lstStyle/>
          <a:p>
            <a:r>
              <a:rPr lang="en" sz="1600" i="1" dirty="0">
                <a:solidFill>
                  <a:schemeClr val="tx1">
                    <a:lumMod val="65000"/>
                    <a:lumOff val="35000"/>
                  </a:schemeClr>
                </a:solidFill>
              </a:rPr>
              <a:t>Any organization that designs a system (defined more broadly here than just information systems) will inevitably produce a design whose structure is a copy of the organization’s communication structure.</a:t>
            </a:r>
          </a:p>
          <a:p>
            <a:endParaRPr lang="en" sz="1600" i="1" dirty="0">
              <a:solidFill>
                <a:schemeClr val="tx1">
                  <a:lumMod val="65000"/>
                  <a:lumOff val="35000"/>
                </a:schemeClr>
              </a:solidFill>
            </a:endParaRPr>
          </a:p>
          <a:p>
            <a:r>
              <a:rPr lang="en" sz="1600" i="1" dirty="0">
                <a:solidFill>
                  <a:schemeClr val="tx1">
                    <a:lumMod val="65000"/>
                    <a:lumOff val="35000"/>
                  </a:schemeClr>
                </a:solidFill>
              </a:rPr>
              <a:t>— Conway’s law 1967</a:t>
            </a:r>
            <a:endParaRPr lang="en-US" sz="1600" dirty="0">
              <a:solidFill>
                <a:schemeClr val="tx1">
                  <a:lumMod val="65000"/>
                  <a:lumOff val="35000"/>
                </a:schemeClr>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1028" name="Picture 4" descr="https://documents.lucidchart.com/documents/7a670700-e347-4b51-9eb7-3a0a898b7cee/pages/Y3fcYUwl.vwk?a=3034&amp;x=47&amp;y=272&amp;w=1381&amp;h=554&amp;store=1&amp;accept=image%2F*&amp;auth=LCA%201b36eb4158d2059584f681905ce807d0fd63a4d7-ts%3D1557212570">
            <a:extLst>
              <a:ext uri="{FF2B5EF4-FFF2-40B4-BE49-F238E27FC236}">
                <a16:creationId xmlns:a16="http://schemas.microsoft.com/office/drawing/2014/main" id="{DA058BF5-C367-AA44-A597-8B218338B2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0" r="2607" b="3226"/>
          <a:stretch/>
        </p:blipFill>
        <p:spPr bwMode="auto">
          <a:xfrm>
            <a:off x="331419" y="1150623"/>
            <a:ext cx="8485035" cy="3544207"/>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99;p44">
            <a:extLst>
              <a:ext uri="{FF2B5EF4-FFF2-40B4-BE49-F238E27FC236}">
                <a16:creationId xmlns:a16="http://schemas.microsoft.com/office/drawing/2014/main" id="{60F7A104-FF3F-3B45-B871-8F3D79147FF6}"/>
              </a:ext>
            </a:extLst>
          </p:cNvPr>
          <p:cNvSpPr txBox="1">
            <a:spLocks noGrp="1"/>
          </p:cNvSpPr>
          <p:nvPr>
            <p:ph type="title"/>
          </p:nvPr>
        </p:nvSpPr>
        <p:spPr>
          <a:xfrm>
            <a:off x="331419"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dirty="0">
                <a:solidFill>
                  <a:srgbClr val="FFFFFF"/>
                </a:solidFill>
                <a:latin typeface="Arial"/>
                <a:ea typeface="Arial"/>
                <a:cs typeface="Arial"/>
                <a:sym typeface="Arial"/>
              </a:rPr>
              <a:t>Observability</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4"/>
          <p:cNvSpPr txBox="1">
            <a:spLocks noGrp="1"/>
          </p:cNvSpPr>
          <p:nvPr>
            <p:ph type="title"/>
          </p:nvPr>
        </p:nvSpPr>
        <p:spPr>
          <a:xfrm>
            <a:off x="331419"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dirty="0">
                <a:solidFill>
                  <a:srgbClr val="FFFFFF"/>
                </a:solidFill>
                <a:latin typeface="Arial"/>
                <a:ea typeface="Arial"/>
                <a:cs typeface="Arial"/>
                <a:sym typeface="Arial"/>
              </a:rPr>
              <a:t>Observability</a:t>
            </a:r>
            <a:endParaRPr dirty="0"/>
          </a:p>
        </p:txBody>
      </p:sp>
      <p:sp>
        <p:nvSpPr>
          <p:cNvPr id="300" name="Google Shape;300;p44"/>
          <p:cNvSpPr txBox="1">
            <a:spLocks noGrp="1"/>
          </p:cNvSpPr>
          <p:nvPr>
            <p:ph type="body" idx="4294967295"/>
          </p:nvPr>
        </p:nvSpPr>
        <p:spPr>
          <a:xfrm>
            <a:off x="322263" y="1164900"/>
            <a:ext cx="7267451" cy="2966100"/>
          </a:xfrm>
          <a:prstGeom prst="rect">
            <a:avLst/>
          </a:prstGeom>
        </p:spPr>
        <p:txBody>
          <a:bodyPr spcFirstLastPara="1" wrap="square" lIns="68575" tIns="34275" rIns="68575" bIns="34275" anchor="t" anchorCtr="0">
            <a:noAutofit/>
          </a:bodyPr>
          <a:lstStyle/>
          <a:p>
            <a:pPr marR="0" lvl="0" algn="l" rtl="0">
              <a:lnSpc>
                <a:spcPct val="115000"/>
              </a:lnSpc>
              <a:spcBef>
                <a:spcPts val="0"/>
              </a:spcBef>
              <a:spcAft>
                <a:spcPts val="0"/>
              </a:spcAft>
              <a:buSzPts val="2100"/>
              <a:buFont typeface="Arial" panose="020B0604020202020204" pitchFamily="34" charset="0"/>
              <a:buChar char="•"/>
            </a:pPr>
            <a:r>
              <a:rPr lang="en" sz="1800" dirty="0">
                <a:solidFill>
                  <a:schemeClr val="tx1"/>
                </a:solidFill>
                <a:latin typeface="Arial" panose="020B0604020202020204" pitchFamily="34" charset="0"/>
                <a:cs typeface="Arial" panose="020B0604020202020204" pitchFamily="34" charset="0"/>
              </a:rPr>
              <a:t>500K metrics</a:t>
            </a:r>
          </a:p>
          <a:p>
            <a:pPr marR="0" lvl="0" algn="l" rtl="0">
              <a:lnSpc>
                <a:spcPct val="115000"/>
              </a:lnSpc>
              <a:spcBef>
                <a:spcPts val="0"/>
              </a:spcBef>
              <a:spcAft>
                <a:spcPts val="0"/>
              </a:spcAft>
              <a:buSzPts val="2100"/>
              <a:buFont typeface="Arial" panose="020B0604020202020204" pitchFamily="34" charset="0"/>
              <a:buChar char="•"/>
            </a:pPr>
            <a:r>
              <a:rPr lang="en" sz="1800" dirty="0">
                <a:solidFill>
                  <a:schemeClr val="tx1"/>
                </a:solidFill>
                <a:latin typeface="Arial" panose="020B0604020202020204" pitchFamily="34" charset="0"/>
                <a:cs typeface="Arial" panose="020B0604020202020204" pitchFamily="34" charset="0"/>
              </a:rPr>
              <a:t>10 seconds intervals</a:t>
            </a:r>
            <a:endParaRPr sz="1800" dirty="0">
              <a:solidFill>
                <a:schemeClr val="tx1"/>
              </a:solidFill>
              <a:latin typeface="Arial" panose="020B0604020202020204" pitchFamily="34" charset="0"/>
              <a:cs typeface="Arial" panose="020B0604020202020204" pitchFamily="34" charset="0"/>
            </a:endParaRPr>
          </a:p>
          <a:p>
            <a:pPr marR="0" lvl="0" algn="l" rtl="0">
              <a:lnSpc>
                <a:spcPct val="115000"/>
              </a:lnSpc>
              <a:spcBef>
                <a:spcPts val="0"/>
              </a:spcBef>
              <a:spcAft>
                <a:spcPts val="0"/>
              </a:spcAft>
              <a:buSzPts val="2100"/>
              <a:buFont typeface="Arial" panose="020B0604020202020204" pitchFamily="34" charset="0"/>
              <a:buChar char="•"/>
            </a:pPr>
            <a:r>
              <a:rPr lang="en" sz="1800" dirty="0">
                <a:solidFill>
                  <a:schemeClr val="tx1"/>
                </a:solidFill>
                <a:latin typeface="Arial" panose="020B0604020202020204" pitchFamily="34" charset="0"/>
                <a:cs typeface="Arial" panose="020B0604020202020204" pitchFamily="34" charset="0"/>
              </a:rPr>
              <a:t>40+ services</a:t>
            </a:r>
            <a:endParaRPr sz="1800" dirty="0">
              <a:solidFill>
                <a:schemeClr val="tx1"/>
              </a:solidFill>
              <a:latin typeface="Arial" panose="020B0604020202020204" pitchFamily="34" charset="0"/>
              <a:cs typeface="Arial" panose="020B0604020202020204" pitchFamily="34" charset="0"/>
            </a:endParaRPr>
          </a:p>
          <a:p>
            <a:pPr marR="0" lvl="0" algn="l" rtl="0">
              <a:lnSpc>
                <a:spcPct val="115000"/>
              </a:lnSpc>
              <a:spcBef>
                <a:spcPts val="0"/>
              </a:spcBef>
              <a:spcAft>
                <a:spcPts val="0"/>
              </a:spcAft>
              <a:buSzPts val="2100"/>
              <a:buFont typeface="Arial" panose="020B0604020202020204" pitchFamily="34" charset="0"/>
              <a:buChar char="•"/>
            </a:pPr>
            <a:r>
              <a:rPr lang="en" sz="1800" dirty="0">
                <a:solidFill>
                  <a:schemeClr val="tx1"/>
                </a:solidFill>
                <a:latin typeface="Arial" panose="020B0604020202020204" pitchFamily="34" charset="0"/>
                <a:cs typeface="Arial" panose="020B0604020202020204" pitchFamily="34" charset="0"/>
              </a:rPr>
              <a:t>Some metrics published to </a:t>
            </a:r>
            <a:r>
              <a:rPr lang="en" sz="1800" dirty="0" err="1">
                <a:solidFill>
                  <a:schemeClr val="tx1"/>
                </a:solidFill>
                <a:latin typeface="Arial" panose="020B0604020202020204" pitchFamily="34" charset="0"/>
                <a:cs typeface="Arial" panose="020B0604020202020204" pitchFamily="34" charset="0"/>
              </a:rPr>
              <a:t>Cloudwatch</a:t>
            </a:r>
            <a:r>
              <a:rPr lang="en" sz="1800" dirty="0">
                <a:solidFill>
                  <a:schemeClr val="tx1"/>
                </a:solidFill>
                <a:latin typeface="Arial" panose="020B0604020202020204" pitchFamily="34" charset="0"/>
                <a:cs typeface="Arial" panose="020B0604020202020204" pitchFamily="34" charset="0"/>
              </a:rPr>
              <a:t> which integrated with alarm flow. </a:t>
            </a:r>
            <a:endParaRPr sz="1800" dirty="0">
              <a:solidFill>
                <a:schemeClr val="tx1"/>
              </a:solidFill>
              <a:latin typeface="Arial" panose="020B0604020202020204" pitchFamily="34" charset="0"/>
              <a:cs typeface="Arial" panose="020B0604020202020204" pitchFamily="34" charset="0"/>
            </a:endParaRPr>
          </a:p>
        </p:txBody>
      </p:sp>
      <p:pic>
        <p:nvPicPr>
          <p:cNvPr id="2052" name="Picture 4" descr="https://documents.lucidchart.com/documents/7a670700-e347-4b51-9eb7-3a0a898b7cee/pages/Y3fcYUwl.vwk?a=3034&amp;x=47&amp;y=272&amp;w=1381&amp;h=554&amp;store=1&amp;accept=image%2F*&amp;auth=LCA%201b36eb4158d2059584f681905ce807d0fd63a4d7-ts%3D1557212570">
            <a:extLst>
              <a:ext uri="{FF2B5EF4-FFF2-40B4-BE49-F238E27FC236}">
                <a16:creationId xmlns:a16="http://schemas.microsoft.com/office/drawing/2014/main" id="{D0E1AAE8-F4F9-D741-B256-ABDE8E566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680" y="2647950"/>
            <a:ext cx="5882640" cy="2356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5"/>
          <p:cNvSpPr txBox="1">
            <a:spLocks noGrp="1"/>
          </p:cNvSpPr>
          <p:nvPr>
            <p:ph type="title"/>
          </p:nvPr>
        </p:nvSpPr>
        <p:spPr>
          <a:xfrm>
            <a:off x="331419" y="-110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dirty="0">
                <a:solidFill>
                  <a:srgbClr val="FFFFFF"/>
                </a:solidFill>
                <a:latin typeface="Arial"/>
                <a:ea typeface="Arial"/>
                <a:cs typeface="Arial"/>
                <a:sym typeface="Arial"/>
              </a:rPr>
              <a:t>Observability - Gallery</a:t>
            </a:r>
            <a:endParaRPr dirty="0"/>
          </a:p>
        </p:txBody>
      </p:sp>
      <p:sp>
        <p:nvSpPr>
          <p:cNvPr id="307" name="Google Shape;307;p45"/>
          <p:cNvSpPr txBox="1">
            <a:spLocks noGrp="1"/>
          </p:cNvSpPr>
          <p:nvPr>
            <p:ph type="body" idx="4294967295"/>
          </p:nvPr>
        </p:nvSpPr>
        <p:spPr>
          <a:xfrm>
            <a:off x="349800" y="1150938"/>
            <a:ext cx="8520600" cy="65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dirty="0"/>
              <a:t>Traffic shift from an old build to a new one during deployment</a:t>
            </a:r>
            <a:endParaRPr dirty="0"/>
          </a:p>
        </p:txBody>
      </p:sp>
      <p:pic>
        <p:nvPicPr>
          <p:cNvPr id="308" name="Google Shape;308;p45"/>
          <p:cNvPicPr preferRelativeResize="0"/>
          <p:nvPr/>
        </p:nvPicPr>
        <p:blipFill>
          <a:blip r:embed="rId3">
            <a:alphaModFix/>
          </a:blip>
          <a:stretch>
            <a:fillRect/>
          </a:stretch>
        </p:blipFill>
        <p:spPr>
          <a:xfrm>
            <a:off x="419100" y="2157278"/>
            <a:ext cx="8382000" cy="11630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4" name="Google Shape;314;p46"/>
          <p:cNvSpPr txBox="1">
            <a:spLocks noGrp="1"/>
          </p:cNvSpPr>
          <p:nvPr>
            <p:ph type="body" idx="4294967295"/>
          </p:nvPr>
        </p:nvSpPr>
        <p:spPr>
          <a:xfrm>
            <a:off x="345213" y="1150938"/>
            <a:ext cx="8520600" cy="65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Clr>
                <a:schemeClr val="dk1"/>
              </a:buClr>
              <a:buSzPts val="1100"/>
              <a:buFont typeface="Arial"/>
              <a:buNone/>
            </a:pPr>
            <a:r>
              <a:rPr lang="en" sz="1800" dirty="0">
                <a:latin typeface="Arial" panose="020B0604020202020204" pitchFamily="34" charset="0"/>
                <a:cs typeface="Arial" panose="020B0604020202020204" pitchFamily="34" charset="0"/>
              </a:rPr>
              <a:t>Breakdown for HTTP Code and dependent services for Outbound Calls</a:t>
            </a:r>
            <a:endParaRPr sz="1800" dirty="0">
              <a:latin typeface="Arial" panose="020B0604020202020204" pitchFamily="34" charset="0"/>
              <a:cs typeface="Arial" panose="020B0604020202020204" pitchFamily="34" charset="0"/>
            </a:endParaRPr>
          </a:p>
          <a:p>
            <a:pPr marL="0" lvl="0" indent="0" algn="l" rtl="0">
              <a:spcBef>
                <a:spcPts val="800"/>
              </a:spcBef>
              <a:spcAft>
                <a:spcPts val="0"/>
              </a:spcAft>
              <a:buClr>
                <a:schemeClr val="dk1"/>
              </a:buClr>
              <a:buSzPts val="1100"/>
              <a:buFont typeface="Arial"/>
              <a:buNone/>
            </a:pPr>
            <a:endParaRPr sz="1800" dirty="0">
              <a:latin typeface="Arial" panose="020B0604020202020204" pitchFamily="34" charset="0"/>
              <a:cs typeface="Arial" panose="020B0604020202020204" pitchFamily="34" charset="0"/>
            </a:endParaRPr>
          </a:p>
          <a:p>
            <a:pPr marL="0" lvl="0" indent="0" algn="l" rtl="0">
              <a:spcBef>
                <a:spcPts val="800"/>
              </a:spcBef>
              <a:spcAft>
                <a:spcPts val="0"/>
              </a:spcAft>
              <a:buNone/>
            </a:pPr>
            <a:endParaRPr sz="1800" dirty="0">
              <a:latin typeface="Arial" panose="020B0604020202020204" pitchFamily="34" charset="0"/>
              <a:cs typeface="Arial" panose="020B0604020202020204" pitchFamily="34" charset="0"/>
            </a:endParaRPr>
          </a:p>
        </p:txBody>
      </p:sp>
      <p:pic>
        <p:nvPicPr>
          <p:cNvPr id="315" name="Google Shape;315;p46"/>
          <p:cNvPicPr preferRelativeResize="0"/>
          <p:nvPr/>
        </p:nvPicPr>
        <p:blipFill>
          <a:blip r:embed="rId3">
            <a:alphaModFix/>
          </a:blip>
          <a:stretch>
            <a:fillRect/>
          </a:stretch>
        </p:blipFill>
        <p:spPr>
          <a:xfrm>
            <a:off x="419101" y="1900839"/>
            <a:ext cx="8382000" cy="2757336"/>
          </a:xfrm>
          <a:prstGeom prst="rect">
            <a:avLst/>
          </a:prstGeom>
          <a:noFill/>
          <a:ln>
            <a:noFill/>
          </a:ln>
        </p:spPr>
      </p:pic>
      <p:sp>
        <p:nvSpPr>
          <p:cNvPr id="8" name="Google Shape;306;p45">
            <a:extLst>
              <a:ext uri="{FF2B5EF4-FFF2-40B4-BE49-F238E27FC236}">
                <a16:creationId xmlns:a16="http://schemas.microsoft.com/office/drawing/2014/main" id="{D4F495C0-4F3E-C74E-8E96-E54F1C0338B3}"/>
              </a:ext>
            </a:extLst>
          </p:cNvPr>
          <p:cNvSpPr txBox="1">
            <a:spLocks noGrp="1"/>
          </p:cNvSpPr>
          <p:nvPr>
            <p:ph type="title"/>
          </p:nvPr>
        </p:nvSpPr>
        <p:spPr>
          <a:xfrm>
            <a:off x="331419" y="-1104"/>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dirty="0">
                <a:solidFill>
                  <a:srgbClr val="FFFFFF"/>
                </a:solidFill>
                <a:latin typeface="Arial"/>
                <a:ea typeface="Arial"/>
                <a:cs typeface="Arial"/>
                <a:sym typeface="Arial"/>
              </a:rPr>
              <a:t>Observability - Gallery</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7"/>
          <p:cNvSpPr txBox="1">
            <a:spLocks noGrp="1"/>
          </p:cNvSpPr>
          <p:nvPr>
            <p:ph type="body" idx="4294967295"/>
          </p:nvPr>
        </p:nvSpPr>
        <p:spPr>
          <a:xfrm>
            <a:off x="364363" y="1150938"/>
            <a:ext cx="8040448" cy="656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 dirty="0">
                <a:latin typeface="Arial" panose="020B0604020202020204" pitchFamily="34" charset="0"/>
                <a:cs typeface="Arial" panose="020B0604020202020204" pitchFamily="34" charset="0"/>
              </a:rPr>
              <a:t>A dashboard shows the incoming traffic breakdown by sources, with each color indicating a source of service</a:t>
            </a:r>
            <a:endParaRPr dirty="0">
              <a:latin typeface="Arial" panose="020B0604020202020204" pitchFamily="34" charset="0"/>
              <a:cs typeface="Arial" panose="020B0604020202020204" pitchFamily="34" charset="0"/>
            </a:endParaRPr>
          </a:p>
          <a:p>
            <a:pPr marL="0" lvl="0" indent="0" algn="l" rtl="0">
              <a:spcBef>
                <a:spcPts val="800"/>
              </a:spcBef>
              <a:spcAft>
                <a:spcPts val="0"/>
              </a:spcAft>
              <a:buNone/>
            </a:pPr>
            <a:endParaRPr dirty="0">
              <a:latin typeface="Arial" panose="020B0604020202020204" pitchFamily="34" charset="0"/>
              <a:cs typeface="Arial" panose="020B0604020202020204" pitchFamily="34" charset="0"/>
            </a:endParaRPr>
          </a:p>
          <a:p>
            <a:pPr marL="0" lvl="0" indent="0" algn="l" rtl="0">
              <a:spcBef>
                <a:spcPts val="800"/>
              </a:spcBef>
              <a:spcAft>
                <a:spcPts val="0"/>
              </a:spcAft>
              <a:buNone/>
            </a:pPr>
            <a:endParaRPr dirty="0">
              <a:latin typeface="Arial" panose="020B0604020202020204" pitchFamily="34" charset="0"/>
              <a:cs typeface="Arial" panose="020B0604020202020204" pitchFamily="34" charset="0"/>
            </a:endParaRPr>
          </a:p>
          <a:p>
            <a:pPr marL="0" lvl="0" indent="0" algn="l" rtl="0">
              <a:spcBef>
                <a:spcPts val="800"/>
              </a:spcBef>
              <a:spcAft>
                <a:spcPts val="0"/>
              </a:spcAft>
              <a:buNone/>
            </a:pPr>
            <a:endParaRPr dirty="0">
              <a:latin typeface="Arial" panose="020B0604020202020204" pitchFamily="34" charset="0"/>
              <a:cs typeface="Arial" panose="020B0604020202020204" pitchFamily="34" charset="0"/>
            </a:endParaRPr>
          </a:p>
          <a:p>
            <a:pPr marL="0" lvl="0" indent="0" algn="l" rtl="0">
              <a:spcBef>
                <a:spcPts val="800"/>
              </a:spcBef>
              <a:spcAft>
                <a:spcPts val="0"/>
              </a:spcAft>
              <a:buNone/>
            </a:pPr>
            <a:endParaRPr dirty="0">
              <a:latin typeface="Arial" panose="020B0604020202020204" pitchFamily="34" charset="0"/>
              <a:cs typeface="Arial" panose="020B0604020202020204" pitchFamily="34" charset="0"/>
            </a:endParaRPr>
          </a:p>
        </p:txBody>
      </p:sp>
      <p:pic>
        <p:nvPicPr>
          <p:cNvPr id="322" name="Google Shape;322;p47"/>
          <p:cNvPicPr preferRelativeResize="0"/>
          <p:nvPr/>
        </p:nvPicPr>
        <p:blipFill>
          <a:blip r:embed="rId3">
            <a:alphaModFix/>
          </a:blip>
          <a:stretch>
            <a:fillRect/>
          </a:stretch>
        </p:blipFill>
        <p:spPr>
          <a:xfrm>
            <a:off x="419100" y="2454814"/>
            <a:ext cx="8382000" cy="1042511"/>
          </a:xfrm>
          <a:prstGeom prst="rect">
            <a:avLst/>
          </a:prstGeom>
          <a:noFill/>
          <a:ln>
            <a:noFill/>
          </a:ln>
        </p:spPr>
      </p:pic>
      <p:sp>
        <p:nvSpPr>
          <p:cNvPr id="8" name="Google Shape;306;p45">
            <a:extLst>
              <a:ext uri="{FF2B5EF4-FFF2-40B4-BE49-F238E27FC236}">
                <a16:creationId xmlns:a16="http://schemas.microsoft.com/office/drawing/2014/main" id="{86DCDB88-1588-A445-A0F0-45DC3E0DEEF3}"/>
              </a:ext>
            </a:extLst>
          </p:cNvPr>
          <p:cNvSpPr txBox="1">
            <a:spLocks/>
          </p:cNvSpPr>
          <p:nvPr/>
        </p:nvSpPr>
        <p:spPr>
          <a:xfrm>
            <a:off x="331419" y="-1104"/>
            <a:ext cx="7886700" cy="9942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4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4400" b="1">
                <a:solidFill>
                  <a:srgbClr val="FFFFFF"/>
                </a:solidFill>
                <a:latin typeface="Arial"/>
                <a:ea typeface="Arial"/>
                <a:cs typeface="Arial"/>
                <a:sym typeface="Arial"/>
              </a:rPr>
              <a:t>Observability - Gallery</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Clr>
                <a:schemeClr val="dk1"/>
              </a:buClr>
              <a:buSzPts val="1100"/>
              <a:buFont typeface="Arial"/>
              <a:buNone/>
            </a:pPr>
            <a:r>
              <a:rPr lang="en" sz="4400" b="1" dirty="0">
                <a:solidFill>
                  <a:srgbClr val="FFFFFF"/>
                </a:solidFill>
                <a:latin typeface="Arial"/>
                <a:ea typeface="Arial"/>
                <a:cs typeface="Arial"/>
                <a:sym typeface="Arial"/>
              </a:rPr>
              <a:t>Conclusion</a:t>
            </a:r>
            <a:endParaRPr dirty="0"/>
          </a:p>
        </p:txBody>
      </p:sp>
      <p:sp>
        <p:nvSpPr>
          <p:cNvPr id="328" name="Google Shape;328;p48"/>
          <p:cNvSpPr txBox="1">
            <a:spLocks noGrp="1"/>
          </p:cNvSpPr>
          <p:nvPr>
            <p:ph type="body" idx="4294967295"/>
          </p:nvPr>
        </p:nvSpPr>
        <p:spPr>
          <a:xfrm>
            <a:off x="311700" y="1152475"/>
            <a:ext cx="8520600" cy="3416400"/>
          </a:xfrm>
          <a:prstGeom prst="rect">
            <a:avLst/>
          </a:prstGeom>
        </p:spPr>
        <p:txBody>
          <a:bodyPr spcFirstLastPara="1" wrap="square" lIns="68575" tIns="34275" rIns="68575" bIns="34275" anchor="t" anchorCtr="0">
            <a:noAutofit/>
          </a:bodyPr>
          <a:lstStyle/>
          <a:p>
            <a:pPr marL="457200" lvl="0" indent="-361950" algn="l" rtl="0">
              <a:lnSpc>
                <a:spcPct val="150000"/>
              </a:lnSpc>
              <a:spcBef>
                <a:spcPts val="800"/>
              </a:spcBef>
              <a:spcAft>
                <a:spcPts val="0"/>
              </a:spcAft>
              <a:buSzPct val="100000"/>
              <a:buFont typeface="+mj-lt"/>
              <a:buAutoNum type="arabicPeriod"/>
            </a:pPr>
            <a:r>
              <a:rPr lang="en" sz="1600" dirty="0">
                <a:latin typeface="Arial" panose="020B0604020202020204" pitchFamily="34" charset="0"/>
                <a:cs typeface="Arial" panose="020B0604020202020204" pitchFamily="34" charset="0"/>
              </a:rPr>
              <a:t>All inbound/outbound traffics are observable by L5D</a:t>
            </a:r>
            <a:endParaRPr sz="1600" dirty="0">
              <a:latin typeface="Arial" panose="020B0604020202020204" pitchFamily="34" charset="0"/>
              <a:cs typeface="Arial" panose="020B0604020202020204" pitchFamily="34" charset="0"/>
            </a:endParaRPr>
          </a:p>
          <a:p>
            <a:pPr marL="457200" lvl="0" indent="-361950" algn="l" rtl="0">
              <a:lnSpc>
                <a:spcPct val="150000"/>
              </a:lnSpc>
              <a:spcBef>
                <a:spcPts val="0"/>
              </a:spcBef>
              <a:spcAft>
                <a:spcPts val="0"/>
              </a:spcAft>
              <a:buSzPct val="100000"/>
              <a:buFont typeface="+mj-lt"/>
              <a:buAutoNum type="arabicPeriod"/>
            </a:pPr>
            <a:r>
              <a:rPr lang="en" sz="1600" dirty="0">
                <a:latin typeface="Arial" panose="020B0604020202020204" pitchFamily="34" charset="0"/>
                <a:cs typeface="Arial" panose="020B0604020202020204" pitchFamily="34" charset="0"/>
              </a:rPr>
              <a:t>A/B test is possible by having a plugin implemented by L5D</a:t>
            </a:r>
            <a:endParaRPr sz="1600" dirty="0">
              <a:latin typeface="Arial" panose="020B0604020202020204" pitchFamily="34" charset="0"/>
              <a:cs typeface="Arial" panose="020B0604020202020204" pitchFamily="34" charset="0"/>
            </a:endParaRPr>
          </a:p>
          <a:p>
            <a:pPr marL="457200" lvl="0" indent="-361950" algn="l" rtl="0">
              <a:lnSpc>
                <a:spcPct val="150000"/>
              </a:lnSpc>
              <a:spcBef>
                <a:spcPts val="0"/>
              </a:spcBef>
              <a:spcAft>
                <a:spcPts val="0"/>
              </a:spcAft>
              <a:buSzPct val="100000"/>
              <a:buFont typeface="+mj-lt"/>
              <a:buAutoNum type="arabicPeriod"/>
            </a:pPr>
            <a:r>
              <a:rPr lang="en" sz="1600" dirty="0">
                <a:latin typeface="Arial" panose="020B0604020202020204" pitchFamily="34" charset="0"/>
                <a:cs typeface="Arial" panose="020B0604020202020204" pitchFamily="34" charset="0"/>
              </a:rPr>
              <a:t>All traffic between any two nodes are controllable by L5D using </a:t>
            </a:r>
            <a:r>
              <a:rPr lang="en" sz="1600" dirty="0" err="1">
                <a:latin typeface="Arial" panose="020B0604020202020204" pitchFamily="34" charset="0"/>
                <a:cs typeface="Arial" panose="020B0604020202020204" pitchFamily="34" charset="0"/>
              </a:rPr>
              <a:t>Dtab</a:t>
            </a:r>
            <a:endParaRPr sz="1600" dirty="0">
              <a:latin typeface="Arial" panose="020B0604020202020204" pitchFamily="34" charset="0"/>
              <a:cs typeface="Arial" panose="020B0604020202020204" pitchFamily="34" charset="0"/>
            </a:endParaRPr>
          </a:p>
          <a:p>
            <a:pPr marL="457200" lvl="0" indent="-361950" algn="l" rtl="0">
              <a:lnSpc>
                <a:spcPct val="150000"/>
              </a:lnSpc>
              <a:spcBef>
                <a:spcPts val="0"/>
              </a:spcBef>
              <a:spcAft>
                <a:spcPts val="0"/>
              </a:spcAft>
              <a:buSzPct val="100000"/>
              <a:buFont typeface="+mj-lt"/>
              <a:buAutoNum type="arabicPeriod"/>
            </a:pPr>
            <a:r>
              <a:rPr lang="en" sz="1600" dirty="0">
                <a:latin typeface="Arial" panose="020B0604020202020204" pitchFamily="34" charset="0"/>
                <a:cs typeface="Arial" panose="020B0604020202020204" pitchFamily="34" charset="0"/>
              </a:rPr>
              <a:t>All Service communication is point to point</a:t>
            </a:r>
            <a:endParaRPr sz="1600" dirty="0">
              <a:latin typeface="Arial" panose="020B0604020202020204" pitchFamily="34" charset="0"/>
              <a:cs typeface="Arial" panose="020B0604020202020204" pitchFamily="34" charset="0"/>
            </a:endParaRPr>
          </a:p>
          <a:p>
            <a:pPr marL="457200" lvl="0" indent="-361950" algn="l" rtl="0">
              <a:lnSpc>
                <a:spcPct val="150000"/>
              </a:lnSpc>
              <a:spcBef>
                <a:spcPts val="0"/>
              </a:spcBef>
              <a:spcAft>
                <a:spcPts val="0"/>
              </a:spcAft>
              <a:buSzPct val="100000"/>
              <a:buFont typeface="+mj-lt"/>
              <a:buAutoNum type="arabicPeriod"/>
            </a:pPr>
            <a:r>
              <a:rPr lang="en" sz="1600" dirty="0">
                <a:latin typeface="Arial" panose="020B0604020202020204" pitchFamily="34" charset="0"/>
                <a:cs typeface="Arial" panose="020B0604020202020204" pitchFamily="34" charset="0"/>
              </a:rPr>
              <a:t>Consistent and sophisticate traffic/connection policies for ALL services implemented in ANY language</a:t>
            </a:r>
          </a:p>
          <a:p>
            <a:pPr lvl="0">
              <a:lnSpc>
                <a:spcPct val="150000"/>
              </a:lnSpc>
              <a:spcBef>
                <a:spcPts val="0"/>
              </a:spcBef>
              <a:buSzPct val="100000"/>
              <a:buFont typeface="+mj-lt"/>
              <a:buAutoNum type="arabicPeriod"/>
            </a:pPr>
            <a:r>
              <a:rPr lang="en-US" sz="1600" dirty="0">
                <a:latin typeface="Arial" panose="020B0604020202020204" pitchFamily="34" charset="0"/>
                <a:cs typeface="Arial" panose="020B0604020202020204" pitchFamily="34" charset="0"/>
              </a:rPr>
              <a:t>Ability to partial blank out a service</a:t>
            </a:r>
          </a:p>
          <a:p>
            <a:pPr marL="571500" lvl="1" indent="0">
              <a:lnSpc>
                <a:spcPct val="100000"/>
              </a:lnSpc>
              <a:spcBef>
                <a:spcPts val="0"/>
              </a:spcBef>
              <a:buSzPct val="100000"/>
              <a:buNone/>
            </a:pPr>
            <a:r>
              <a:rPr lang="en-US" b="1" dirty="0">
                <a:latin typeface="Consolas" panose="020B0609020204030204" pitchFamily="49" charset="0"/>
                <a:cs typeface="Consolas" panose="020B0609020204030204" pitchFamily="49" charset="0"/>
              </a:rPr>
              <a:t>	</a:t>
            </a:r>
            <a:r>
              <a:rPr lang="en-US" sz="1400" b="1" dirty="0">
                <a:latin typeface="Consolas" panose="020B0609020204030204" pitchFamily="49" charset="0"/>
                <a:cs typeface="Consolas" panose="020B0609020204030204" pitchFamily="49" charset="0"/>
              </a:rPr>
              <a:t>/h1/dc1/prod/messaging =&gt; 0.5 * /h1/dc1/prod/messaging &amp; 0.5 /$/fail</a:t>
            </a:r>
            <a:endParaRPr lang="en" sz="1400" dirty="0">
              <a:latin typeface="Arial" panose="020B0604020202020204" pitchFamily="34" charset="0"/>
              <a:cs typeface="Arial" panose="020B0604020202020204" pitchFamily="34" charset="0"/>
            </a:endParaRPr>
          </a:p>
          <a:p>
            <a:pPr lvl="0">
              <a:lnSpc>
                <a:spcPct val="150000"/>
              </a:lnSpc>
              <a:spcBef>
                <a:spcPts val="0"/>
              </a:spcBef>
              <a:buSzPct val="100000"/>
              <a:buFont typeface="+mj-lt"/>
              <a:buAutoNum type="arabicPeriod"/>
            </a:pPr>
            <a:r>
              <a:rPr lang="en-US" sz="1600" dirty="0">
                <a:latin typeface="Arial" panose="020B0604020202020204" pitchFamily="34" charset="0"/>
                <a:cs typeface="Arial" panose="020B0604020202020204" pitchFamily="34" charset="0"/>
              </a:rPr>
              <a:t>JVM 9+ better GC – solve majority of long tail latency issues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4" name="Google Shape;92;p15">
            <a:extLst>
              <a:ext uri="{FF2B5EF4-FFF2-40B4-BE49-F238E27FC236}">
                <a16:creationId xmlns:a16="http://schemas.microsoft.com/office/drawing/2014/main" id="{CCAF09C9-9D0C-774A-BF6C-E1452D1CFDE8}"/>
              </a:ext>
            </a:extLst>
          </p:cNvPr>
          <p:cNvSpPr txBox="1">
            <a:spLocks/>
          </p:cNvSpPr>
          <p:nvPr/>
        </p:nvSpPr>
        <p:spPr>
          <a:xfrm>
            <a:off x="3654128" y="1961100"/>
            <a:ext cx="5238900" cy="1221300"/>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r>
              <a:rPr lang="en-US" sz="4400" b="1" dirty="0">
                <a:latin typeface="Arial"/>
                <a:ea typeface="Arial"/>
                <a:cs typeface="Arial"/>
                <a:sym typeface="Arial"/>
              </a:rPr>
              <a:t>Thank you!</a:t>
            </a:r>
          </a:p>
          <a:p>
            <a:r>
              <a:rPr lang="en-US" sz="1400" b="1" dirty="0">
                <a:latin typeface="Arial"/>
                <a:ea typeface="Arial"/>
                <a:cs typeface="Arial"/>
                <a:sym typeface="Arial"/>
              </a:rPr>
              <a:t>@</a:t>
            </a:r>
            <a:r>
              <a:rPr lang="en-US" sz="1400" b="1" dirty="0" err="1">
                <a:latin typeface="Arial"/>
                <a:ea typeface="Arial"/>
                <a:cs typeface="Arial"/>
                <a:sym typeface="Arial"/>
              </a:rPr>
              <a:t>leozc</a:t>
            </a:r>
            <a:endParaRPr lang="en-US" sz="1400" b="1" dirty="0">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8"/>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dirty="0">
                <a:solidFill>
                  <a:srgbClr val="FFFFFF"/>
                </a:solidFill>
                <a:latin typeface="Arial"/>
                <a:ea typeface="Arial"/>
                <a:cs typeface="Arial"/>
                <a:sym typeface="Arial"/>
              </a:rPr>
              <a:t>How the story began</a:t>
            </a:r>
            <a:endParaRPr dirty="0"/>
          </a:p>
        </p:txBody>
      </p:sp>
      <p:sp>
        <p:nvSpPr>
          <p:cNvPr id="113" name="Google Shape;113;p18"/>
          <p:cNvSpPr txBox="1">
            <a:spLocks noGrp="1"/>
          </p:cNvSpPr>
          <p:nvPr>
            <p:ph type="body" idx="4294967295"/>
          </p:nvPr>
        </p:nvSpPr>
        <p:spPr>
          <a:xfrm>
            <a:off x="322263" y="1155464"/>
            <a:ext cx="8520600" cy="3416400"/>
          </a:xfrm>
          <a:prstGeom prst="rect">
            <a:avLst/>
          </a:prstGeom>
        </p:spPr>
        <p:txBody>
          <a:bodyPr spcFirstLastPara="1" wrap="square" lIns="68575" tIns="34275" rIns="68575" bIns="34275" anchor="t" anchorCtr="0">
            <a:noAutofit/>
          </a:bodyPr>
          <a:lstStyle/>
          <a:p>
            <a:pPr indent="-342900">
              <a:lnSpc>
                <a:spcPct val="100000"/>
              </a:lnSpc>
              <a:buSzPts val="1800"/>
            </a:pPr>
            <a:r>
              <a:rPr lang="en" sz="1800" dirty="0">
                <a:latin typeface="Arial"/>
                <a:ea typeface="Arial"/>
                <a:cs typeface="Arial"/>
                <a:sym typeface="Arial"/>
              </a:rPr>
              <a:t>Journey started in the beginning of 2016</a:t>
            </a:r>
            <a:endParaRPr lang="en-US" sz="1800" dirty="0">
              <a:latin typeface="Arial"/>
              <a:ea typeface="Arial"/>
              <a:cs typeface="Arial"/>
            </a:endParaRPr>
          </a:p>
          <a:p>
            <a:pPr marL="914400" lvl="1" indent="-342900" algn="l" rtl="0">
              <a:lnSpc>
                <a:spcPct val="100000"/>
              </a:lnSpc>
              <a:spcBef>
                <a:spcPts val="400"/>
              </a:spcBef>
              <a:spcAft>
                <a:spcPts val="0"/>
              </a:spcAft>
              <a:buSzPts val="1800"/>
              <a:buChar char="•"/>
            </a:pPr>
            <a:r>
              <a:rPr lang="en" dirty="0" err="1">
                <a:latin typeface="Arial"/>
                <a:ea typeface="Arial"/>
                <a:cs typeface="Arial"/>
                <a:sym typeface="Arial"/>
              </a:rPr>
              <a:t>LinkerD</a:t>
            </a:r>
            <a:r>
              <a:rPr lang="en" dirty="0">
                <a:latin typeface="Arial"/>
                <a:ea typeface="Arial"/>
                <a:cs typeface="Arial"/>
                <a:sym typeface="Arial"/>
              </a:rPr>
              <a:t> released first version :) </a:t>
            </a:r>
            <a:endParaRPr dirty="0">
              <a:latin typeface="Arial"/>
              <a:ea typeface="Arial"/>
              <a:cs typeface="Arial"/>
              <a:sym typeface="Arial"/>
            </a:endParaRPr>
          </a:p>
          <a:p>
            <a:pPr marL="457200" lvl="0" indent="-342900" algn="l" rtl="0">
              <a:lnSpc>
                <a:spcPct val="100000"/>
              </a:lnSpc>
              <a:spcBef>
                <a:spcPts val="1000"/>
              </a:spcBef>
              <a:spcAft>
                <a:spcPts val="0"/>
              </a:spcAft>
              <a:buSzPts val="1800"/>
              <a:buChar char="•"/>
            </a:pPr>
            <a:r>
              <a:rPr lang="en" sz="1800" dirty="0">
                <a:latin typeface="Arial"/>
                <a:ea typeface="Arial"/>
                <a:cs typeface="Arial"/>
                <a:sym typeface="Arial"/>
              </a:rPr>
              <a:t>High growth Seattle unicorn - </a:t>
            </a:r>
            <a:r>
              <a:rPr lang="en" sz="1800" b="1" dirty="0" err="1">
                <a:latin typeface="Arial"/>
                <a:ea typeface="Arial"/>
                <a:cs typeface="Arial"/>
                <a:sym typeface="Arial"/>
              </a:rPr>
              <a:t>Offerup</a:t>
            </a:r>
            <a:endParaRPr sz="1800" b="1" dirty="0" err="1">
              <a:latin typeface="Arial"/>
              <a:ea typeface="Arial"/>
              <a:cs typeface="Arial"/>
              <a:sym typeface="Arial"/>
            </a:endParaRPr>
          </a:p>
          <a:p>
            <a:pPr indent="-342900">
              <a:lnSpc>
                <a:spcPct val="100000"/>
              </a:lnSpc>
              <a:spcBef>
                <a:spcPts val="1000"/>
              </a:spcBef>
              <a:buSzPts val="1800"/>
            </a:pPr>
            <a:r>
              <a:rPr lang="en" sz="1800" b="1" dirty="0">
                <a:latin typeface="Arial"/>
                <a:ea typeface="Arial"/>
                <a:cs typeface="Arial"/>
                <a:sym typeface="Arial"/>
              </a:rPr>
              <a:t>2016 </a:t>
            </a:r>
            <a:r>
              <a:rPr lang="en" sz="1800" dirty="0">
                <a:latin typeface="Arial"/>
                <a:ea typeface="Arial"/>
                <a:cs typeface="Arial"/>
                <a:sym typeface="Arial"/>
              </a:rPr>
              <a:t>10 engineers VS </a:t>
            </a:r>
            <a:r>
              <a:rPr lang="en" sz="1800" b="1" dirty="0">
                <a:latin typeface="Arial"/>
                <a:ea typeface="Arial"/>
                <a:cs typeface="Arial"/>
                <a:sym typeface="Arial"/>
              </a:rPr>
              <a:t>2017 </a:t>
            </a:r>
            <a:r>
              <a:rPr lang="en" sz="1800" dirty="0">
                <a:latin typeface="Arial"/>
                <a:ea typeface="Arial"/>
                <a:cs typeface="Arial"/>
                <a:sym typeface="Arial"/>
              </a:rPr>
              <a:t>100+ engineers </a:t>
            </a:r>
            <a:endParaRPr lang="en" sz="1800" dirty="0">
              <a:latin typeface="Arial"/>
              <a:ea typeface="Arial"/>
              <a:cs typeface="Arial"/>
            </a:endParaRPr>
          </a:p>
          <a:p>
            <a:pPr indent="-342900">
              <a:lnSpc>
                <a:spcPct val="100000"/>
              </a:lnSpc>
              <a:spcBef>
                <a:spcPts val="1000"/>
              </a:spcBef>
              <a:buSzPts val="1800"/>
              <a:buFont typeface="Arial,Sans-Serif"/>
            </a:pPr>
            <a:r>
              <a:rPr lang="en" sz="1800" b="1" dirty="0">
                <a:latin typeface="Arial"/>
                <a:cs typeface="Arial"/>
                <a:sym typeface="Arial"/>
              </a:rPr>
              <a:t>2016 </a:t>
            </a:r>
            <a:r>
              <a:rPr lang="en" sz="1800" dirty="0">
                <a:latin typeface="Arial"/>
                <a:cs typeface="Arial"/>
                <a:sym typeface="Arial"/>
              </a:rPr>
              <a:t>A BIG fat Monolith VS </a:t>
            </a:r>
            <a:r>
              <a:rPr lang="en" sz="1800" b="1" dirty="0">
                <a:latin typeface="Arial"/>
                <a:cs typeface="Arial"/>
                <a:sym typeface="Arial"/>
              </a:rPr>
              <a:t>2018 </a:t>
            </a:r>
            <a:r>
              <a:rPr lang="en" sz="1800" dirty="0">
                <a:latin typeface="Arial"/>
                <a:cs typeface="Arial"/>
                <a:sym typeface="Arial"/>
              </a:rPr>
              <a:t>40+ services </a:t>
            </a:r>
            <a:endParaRPr lang="en" sz="1800" dirty="0">
              <a:latin typeface="Arial"/>
              <a:cs typeface="Arial"/>
            </a:endParaRPr>
          </a:p>
          <a:p>
            <a:pPr lvl="0" indent="-342900" algn="l">
              <a:lnSpc>
                <a:spcPct val="100000"/>
              </a:lnSpc>
              <a:spcBef>
                <a:spcPts val="1000"/>
              </a:spcBef>
              <a:buSzPts val="1800"/>
              <a:buFont typeface="Arial,Sans-Serif"/>
              <a:buChar char="•"/>
            </a:pPr>
            <a:r>
              <a:rPr lang="en" sz="1800" dirty="0">
                <a:latin typeface="Arial"/>
                <a:ea typeface="Arial"/>
                <a:cs typeface="Arial"/>
                <a:sym typeface="Arial"/>
              </a:rPr>
              <a:t>100% native on AWS</a:t>
            </a:r>
            <a:endParaRPr lang="en" sz="1800" dirty="0">
              <a:latin typeface="Arial"/>
              <a:ea typeface="Arial"/>
              <a:cs typeface="Arial"/>
            </a:endParaRPr>
          </a:p>
          <a:p>
            <a:pPr indent="-342900">
              <a:lnSpc>
                <a:spcPct val="100000"/>
              </a:lnSpc>
              <a:spcBef>
                <a:spcPts val="1000"/>
              </a:spcBef>
              <a:spcAft>
                <a:spcPts val="1000"/>
              </a:spcAft>
              <a:buSzPts val="1800"/>
            </a:pPr>
            <a:r>
              <a:rPr lang="en" sz="1800" dirty="0">
                <a:latin typeface="Arial"/>
                <a:ea typeface="Arial"/>
                <a:cs typeface="Arial"/>
              </a:rPr>
              <a:t>Solution =&gt; Service Mesh driven Microservice architecture evolution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342900" y="0"/>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dirty="0">
                <a:solidFill>
                  <a:srgbClr val="FFFFFF"/>
                </a:solidFill>
                <a:latin typeface="Arial"/>
                <a:ea typeface="Arial"/>
                <a:cs typeface="Arial"/>
                <a:sym typeface="Arial"/>
              </a:rPr>
              <a:t>What is </a:t>
            </a:r>
            <a:r>
              <a:rPr lang="en" sz="4400" b="1" dirty="0" err="1">
                <a:solidFill>
                  <a:srgbClr val="FFFFFF"/>
                </a:solidFill>
                <a:latin typeface="Arial"/>
                <a:ea typeface="Arial"/>
                <a:cs typeface="Arial"/>
                <a:sym typeface="Arial"/>
              </a:rPr>
              <a:t>LinkerD</a:t>
            </a:r>
            <a:r>
              <a:rPr lang="en" sz="4400" b="1" dirty="0">
                <a:solidFill>
                  <a:srgbClr val="FFFFFF"/>
                </a:solidFill>
                <a:latin typeface="Arial"/>
                <a:ea typeface="Arial"/>
                <a:cs typeface="Arial"/>
                <a:sym typeface="Arial"/>
              </a:rPr>
              <a:t> (v1) </a:t>
            </a:r>
            <a:endParaRPr dirty="0"/>
          </a:p>
        </p:txBody>
      </p:sp>
      <p:sp>
        <p:nvSpPr>
          <p:cNvPr id="119" name="Google Shape;119;p19"/>
          <p:cNvSpPr txBox="1">
            <a:spLocks noGrp="1"/>
          </p:cNvSpPr>
          <p:nvPr>
            <p:ph type="body" idx="4294967295"/>
          </p:nvPr>
        </p:nvSpPr>
        <p:spPr>
          <a:xfrm>
            <a:off x="321845" y="1150938"/>
            <a:ext cx="50763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800"/>
              </a:spcBef>
              <a:spcAft>
                <a:spcPts val="0"/>
              </a:spcAft>
              <a:buSzPts val="1800"/>
              <a:buChar char="•"/>
            </a:pPr>
            <a:r>
              <a:rPr lang="en" sz="1800" dirty="0">
                <a:latin typeface="Arial"/>
                <a:ea typeface="Arial"/>
                <a:cs typeface="Arial"/>
                <a:sym typeface="Arial"/>
              </a:rPr>
              <a:t>A proxy</a:t>
            </a:r>
            <a:endParaRPr sz="1800" dirty="0">
              <a:latin typeface="Arial"/>
              <a:ea typeface="Arial"/>
              <a:cs typeface="Arial"/>
              <a:sym typeface="Arial"/>
            </a:endParaRPr>
          </a:p>
          <a:p>
            <a:pPr marL="914400" lvl="1" indent="-342900" algn="l" rtl="0">
              <a:lnSpc>
                <a:spcPct val="100000"/>
              </a:lnSpc>
              <a:spcBef>
                <a:spcPts val="0"/>
              </a:spcBef>
              <a:spcAft>
                <a:spcPts val="0"/>
              </a:spcAft>
              <a:buSzPts val="1800"/>
              <a:buChar char="•"/>
            </a:pPr>
            <a:r>
              <a:rPr lang="en" sz="1600" dirty="0">
                <a:latin typeface="Arial"/>
                <a:ea typeface="Arial"/>
                <a:cs typeface="Arial"/>
                <a:sym typeface="Arial"/>
              </a:rPr>
              <a:t>managing, controlling, and monitoring </a:t>
            </a:r>
          </a:p>
          <a:p>
            <a:pPr marL="914400" lvl="1" indent="-342900" algn="l" rtl="0">
              <a:lnSpc>
                <a:spcPct val="100000"/>
              </a:lnSpc>
              <a:spcBef>
                <a:spcPts val="0"/>
              </a:spcBef>
              <a:spcAft>
                <a:spcPts val="0"/>
              </a:spcAft>
              <a:buSzPts val="1800"/>
              <a:buChar char="•"/>
            </a:pPr>
            <a:r>
              <a:rPr lang="en" sz="1600" dirty="0" err="1">
                <a:latin typeface="Arial"/>
                <a:ea typeface="Arial"/>
                <a:cs typeface="Arial"/>
                <a:sym typeface="Arial"/>
              </a:rPr>
              <a:t>LinkerD</a:t>
            </a:r>
            <a:r>
              <a:rPr lang="en" sz="1600" dirty="0">
                <a:latin typeface="Arial"/>
                <a:ea typeface="Arial"/>
                <a:cs typeface="Arial"/>
                <a:sym typeface="Arial"/>
              </a:rPr>
              <a:t> = L5D</a:t>
            </a:r>
            <a:endParaRPr sz="1600" dirty="0">
              <a:latin typeface="Arial"/>
              <a:ea typeface="Arial"/>
              <a:cs typeface="Arial"/>
              <a:sym typeface="Arial"/>
            </a:endParaRPr>
          </a:p>
          <a:p>
            <a:pPr marL="457200" lvl="0" indent="-342900" algn="l" rtl="0">
              <a:lnSpc>
                <a:spcPct val="100000"/>
              </a:lnSpc>
              <a:spcBef>
                <a:spcPts val="1000"/>
              </a:spcBef>
              <a:spcAft>
                <a:spcPts val="0"/>
              </a:spcAft>
              <a:buSzPts val="1800"/>
              <a:buChar char="•"/>
            </a:pPr>
            <a:r>
              <a:rPr lang="en" sz="1800" dirty="0">
                <a:latin typeface="Arial"/>
                <a:ea typeface="Arial"/>
                <a:cs typeface="Arial"/>
                <a:sym typeface="Arial"/>
              </a:rPr>
              <a:t>Built on Twitter Stack</a:t>
            </a:r>
            <a:endParaRPr sz="1800" dirty="0">
              <a:latin typeface="Arial"/>
              <a:ea typeface="Arial"/>
              <a:cs typeface="Arial"/>
              <a:sym typeface="Arial"/>
            </a:endParaRPr>
          </a:p>
          <a:p>
            <a:pPr lvl="1">
              <a:lnSpc>
                <a:spcPct val="100000"/>
              </a:lnSpc>
              <a:spcBef>
                <a:spcPts val="0"/>
              </a:spcBef>
            </a:pPr>
            <a:r>
              <a:rPr lang="en" sz="1600" dirty="0" err="1">
                <a:latin typeface="Arial"/>
                <a:cs typeface="Arial"/>
                <a:sym typeface="Arial"/>
              </a:rPr>
              <a:t>Netty</a:t>
            </a:r>
            <a:r>
              <a:rPr lang="en" sz="1600" dirty="0">
                <a:latin typeface="Arial"/>
                <a:cs typeface="Arial"/>
                <a:sym typeface="Arial"/>
              </a:rPr>
              <a:t>, Finagle, Scale (JVM)</a:t>
            </a:r>
            <a:endParaRPr sz="1600" dirty="0">
              <a:latin typeface="Arial"/>
              <a:cs typeface="Arial"/>
              <a:sym typeface="Arial"/>
            </a:endParaRPr>
          </a:p>
          <a:p>
            <a:pPr marL="457200" lvl="0" indent="-342900" algn="l" rtl="0">
              <a:lnSpc>
                <a:spcPct val="100000"/>
              </a:lnSpc>
              <a:spcBef>
                <a:spcPts val="1000"/>
              </a:spcBef>
              <a:spcAft>
                <a:spcPts val="0"/>
              </a:spcAft>
              <a:buSzPts val="1800"/>
              <a:buChar char="•"/>
            </a:pPr>
            <a:r>
              <a:rPr lang="en" sz="1800" u="sng" dirty="0">
                <a:solidFill>
                  <a:schemeClr val="hlink"/>
                </a:solidFill>
                <a:latin typeface="Arial"/>
                <a:ea typeface="Arial"/>
                <a:cs typeface="Arial"/>
                <a:sym typeface="Arial"/>
                <a:hlinkClick r:id="rId3"/>
              </a:rPr>
              <a:t>Dtab</a:t>
            </a:r>
            <a:r>
              <a:rPr lang="en" sz="1800" dirty="0">
                <a:latin typeface="Arial"/>
                <a:ea typeface="Arial"/>
                <a:cs typeface="Arial"/>
                <a:sym typeface="Arial"/>
              </a:rPr>
              <a:t> (Delegation tables) is DSL for routing</a:t>
            </a:r>
            <a:endParaRPr sz="1800" dirty="0">
              <a:latin typeface="Arial"/>
              <a:ea typeface="Arial"/>
              <a:cs typeface="Arial"/>
              <a:sym typeface="Arial"/>
            </a:endParaRPr>
          </a:p>
          <a:p>
            <a:pPr indent="-342900">
              <a:lnSpc>
                <a:spcPct val="100000"/>
              </a:lnSpc>
              <a:spcBef>
                <a:spcPts val="1000"/>
              </a:spcBef>
              <a:buSzPts val="1800"/>
            </a:pPr>
            <a:r>
              <a:rPr lang="en" sz="1800" u="sng" dirty="0">
                <a:solidFill>
                  <a:schemeClr val="hlink"/>
                </a:solidFill>
                <a:latin typeface="Arial"/>
                <a:ea typeface="Arial"/>
                <a:cs typeface="Arial"/>
                <a:sym typeface="Arial"/>
                <a:hlinkClick r:id="rId4"/>
              </a:rPr>
              <a:t>NamerD</a:t>
            </a:r>
            <a:r>
              <a:rPr lang="en" sz="1800" dirty="0">
                <a:latin typeface="Arial"/>
                <a:ea typeface="Arial"/>
                <a:cs typeface="Arial"/>
                <a:sym typeface="Arial"/>
              </a:rPr>
              <a:t> DNS for </a:t>
            </a:r>
            <a:r>
              <a:rPr lang="en" sz="1800" dirty="0" err="1">
                <a:latin typeface="Arial"/>
                <a:ea typeface="Arial"/>
                <a:cs typeface="Arial"/>
                <a:sym typeface="Arial"/>
              </a:rPr>
              <a:t>LinkerD</a:t>
            </a:r>
            <a:r>
              <a:rPr lang="en" sz="1800" dirty="0">
                <a:latin typeface="Arial"/>
                <a:ea typeface="Arial"/>
                <a:cs typeface="Arial"/>
                <a:sym typeface="Arial"/>
              </a:rPr>
              <a:t> Mesh</a:t>
            </a:r>
          </a:p>
          <a:p>
            <a:pPr marL="457200" lvl="0" indent="-342900" algn="l" rtl="0">
              <a:lnSpc>
                <a:spcPct val="100000"/>
              </a:lnSpc>
              <a:spcBef>
                <a:spcPts val="1000"/>
              </a:spcBef>
              <a:spcAft>
                <a:spcPts val="0"/>
              </a:spcAft>
              <a:buSzPts val="1800"/>
              <a:buChar char="•"/>
            </a:pPr>
            <a:r>
              <a:rPr lang="en" sz="1800" dirty="0">
                <a:latin typeface="Arial"/>
                <a:ea typeface="Arial"/>
                <a:cs typeface="Arial"/>
                <a:sym typeface="Arial"/>
              </a:rPr>
              <a:t>Powerful plugin support</a:t>
            </a:r>
          </a:p>
          <a:p>
            <a:pPr lvl="1">
              <a:lnSpc>
                <a:spcPct val="100000"/>
              </a:lnSpc>
              <a:spcBef>
                <a:spcPts val="1000"/>
              </a:spcBef>
            </a:pPr>
            <a:r>
              <a:rPr lang="en" sz="1600" dirty="0">
                <a:latin typeface="Arial"/>
                <a:cs typeface="Arial"/>
                <a:sym typeface="Arial"/>
              </a:rPr>
              <a:t>JVM languages (Java, Scala)</a:t>
            </a:r>
          </a:p>
          <a:p>
            <a:pPr lvl="1">
              <a:lnSpc>
                <a:spcPct val="100000"/>
              </a:lnSpc>
              <a:spcBef>
                <a:spcPts val="1000"/>
              </a:spcBef>
            </a:pPr>
            <a:r>
              <a:rPr lang="en" sz="1600" dirty="0">
                <a:latin typeface="Arial"/>
                <a:cs typeface="Arial"/>
                <a:sym typeface="Arial"/>
              </a:rPr>
              <a:t>For clarity - </a:t>
            </a:r>
            <a:r>
              <a:rPr lang="en-US" sz="1600" dirty="0" err="1">
                <a:latin typeface="Arial"/>
                <a:cs typeface="Arial"/>
                <a:sym typeface="Arial"/>
              </a:rPr>
              <a:t>presudo</a:t>
            </a:r>
            <a:r>
              <a:rPr lang="en-US" sz="1600" dirty="0">
                <a:latin typeface="Arial"/>
                <a:cs typeface="Arial"/>
                <a:sym typeface="Arial"/>
              </a:rPr>
              <a:t> code in python</a:t>
            </a:r>
            <a:endParaRPr sz="1600" dirty="0">
              <a:latin typeface="Arial"/>
              <a:cs typeface="Arial"/>
              <a:sym typeface="Arial"/>
            </a:endParaRPr>
          </a:p>
        </p:txBody>
      </p:sp>
      <p:pic>
        <p:nvPicPr>
          <p:cNvPr id="120" name="Google Shape;120;p19" descr="Linkerd adds reliability and instrumentation."/>
          <p:cNvPicPr preferRelativeResize="0"/>
          <p:nvPr/>
        </p:nvPicPr>
        <p:blipFill>
          <a:blip r:embed="rId5">
            <a:alphaModFix/>
          </a:blip>
          <a:stretch>
            <a:fillRect/>
          </a:stretch>
        </p:blipFill>
        <p:spPr>
          <a:xfrm>
            <a:off x="5467350" y="1657350"/>
            <a:ext cx="3333750" cy="259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42900"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dirty="0">
                <a:solidFill>
                  <a:srgbClr val="FFFFFF"/>
                </a:solidFill>
                <a:latin typeface="Arial"/>
                <a:ea typeface="Arial"/>
                <a:cs typeface="Arial"/>
                <a:sym typeface="Arial"/>
              </a:rPr>
              <a:t>This talk is about...</a:t>
            </a:r>
            <a:endParaRPr dirty="0"/>
          </a:p>
        </p:txBody>
      </p:sp>
      <p:sp>
        <p:nvSpPr>
          <p:cNvPr id="126" name="Google Shape;126;p20"/>
          <p:cNvSpPr txBox="1">
            <a:spLocks noGrp="1"/>
          </p:cNvSpPr>
          <p:nvPr>
            <p:ph type="body" idx="4294967295"/>
          </p:nvPr>
        </p:nvSpPr>
        <p:spPr>
          <a:xfrm>
            <a:off x="322263" y="1150938"/>
            <a:ext cx="6909303"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800"/>
              </a:spcBef>
              <a:spcAft>
                <a:spcPts val="0"/>
              </a:spcAft>
              <a:buSzPts val="1800"/>
              <a:buAutoNum type="arabicPeriod"/>
            </a:pPr>
            <a:r>
              <a:rPr lang="en" sz="1800" dirty="0">
                <a:latin typeface="Arial"/>
                <a:ea typeface="Arial"/>
                <a:cs typeface="Arial"/>
                <a:sym typeface="Arial"/>
              </a:rPr>
              <a:t>The architecture evolution from monolithic to microservice driven by service mesh</a:t>
            </a:r>
            <a:endParaRPr sz="1800" dirty="0">
              <a:latin typeface="Arial"/>
              <a:ea typeface="Arial"/>
              <a:cs typeface="Arial"/>
              <a:sym typeface="Arial"/>
            </a:endParaRPr>
          </a:p>
          <a:p>
            <a:pPr indent="-342900">
              <a:lnSpc>
                <a:spcPct val="100000"/>
              </a:lnSpc>
              <a:spcBef>
                <a:spcPts val="1000"/>
              </a:spcBef>
              <a:buSzPts val="1800"/>
              <a:buAutoNum type="arabicPeriod"/>
            </a:pPr>
            <a:r>
              <a:rPr lang="en" sz="1800" dirty="0">
                <a:latin typeface="Arial"/>
                <a:ea typeface="Arial"/>
                <a:cs typeface="Arial"/>
                <a:sym typeface="Arial"/>
              </a:rPr>
              <a:t>Pragmatic and systematic solution</a:t>
            </a:r>
            <a:endParaRPr sz="1800" dirty="0">
              <a:latin typeface="Arial"/>
              <a:ea typeface="Arial"/>
              <a:cs typeface="Arial"/>
              <a:sym typeface="Arial"/>
            </a:endParaRPr>
          </a:p>
          <a:p>
            <a:pPr indent="-342900">
              <a:lnSpc>
                <a:spcPct val="100000"/>
              </a:lnSpc>
              <a:spcBef>
                <a:spcPts val="1000"/>
              </a:spcBef>
              <a:spcAft>
                <a:spcPts val="1000"/>
              </a:spcAft>
              <a:buSzPts val="1800"/>
              <a:buAutoNum type="arabicPeriod"/>
            </a:pPr>
            <a:r>
              <a:rPr lang="en" sz="1800" dirty="0">
                <a:latin typeface="Arial"/>
                <a:ea typeface="Arial"/>
                <a:cs typeface="Arial"/>
                <a:sym typeface="Arial"/>
              </a:rPr>
              <a:t>Imperfect solution but respects the legacy context :)</a:t>
            </a:r>
            <a:endParaRPr sz="1800" dirty="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42900"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dirty="0">
                <a:solidFill>
                  <a:srgbClr val="FFFFFF"/>
                </a:solidFill>
                <a:latin typeface="Arial"/>
                <a:ea typeface="Arial"/>
                <a:cs typeface="Arial"/>
                <a:sym typeface="Arial"/>
              </a:rPr>
              <a:t>Agenda</a:t>
            </a:r>
            <a:endParaRPr dirty="0"/>
          </a:p>
        </p:txBody>
      </p:sp>
      <p:sp>
        <p:nvSpPr>
          <p:cNvPr id="132" name="Google Shape;132;p21"/>
          <p:cNvSpPr txBox="1">
            <a:spLocks noGrp="1"/>
          </p:cNvSpPr>
          <p:nvPr>
            <p:ph type="body" idx="4294967295"/>
          </p:nvPr>
        </p:nvSpPr>
        <p:spPr>
          <a:xfrm>
            <a:off x="322263" y="1150938"/>
            <a:ext cx="8520600" cy="3416400"/>
          </a:xfrm>
          <a:prstGeom prst="rect">
            <a:avLst/>
          </a:prstGeom>
        </p:spPr>
        <p:txBody>
          <a:bodyPr spcFirstLastPara="1" wrap="square" lIns="68575" tIns="34275" rIns="68575" bIns="34275" anchor="t" anchorCtr="0">
            <a:noAutofit/>
          </a:bodyPr>
          <a:lstStyle/>
          <a:p>
            <a:pPr marL="457200" lvl="0" indent="-342900" algn="l" rtl="0">
              <a:lnSpc>
                <a:spcPct val="100000"/>
              </a:lnSpc>
              <a:spcBef>
                <a:spcPts val="800"/>
              </a:spcBef>
              <a:spcAft>
                <a:spcPts val="0"/>
              </a:spcAft>
              <a:buSzPts val="1800"/>
              <a:buFont typeface="Arial"/>
              <a:buAutoNum type="arabicPeriod"/>
            </a:pPr>
            <a:r>
              <a:rPr lang="en" sz="1800" dirty="0">
                <a:latin typeface="Arial"/>
                <a:ea typeface="Arial"/>
                <a:cs typeface="Arial"/>
                <a:sym typeface="Arial"/>
              </a:rPr>
              <a:t>Edge - Split the world into </a:t>
            </a:r>
            <a:r>
              <a:rPr lang="en" sz="1800" b="1" dirty="0">
                <a:latin typeface="Arial"/>
                <a:ea typeface="Arial"/>
                <a:cs typeface="Arial"/>
                <a:sym typeface="Arial"/>
              </a:rPr>
              <a:t>two</a:t>
            </a:r>
            <a:endParaRPr sz="1800" b="1" dirty="0">
              <a:latin typeface="Arial"/>
              <a:ea typeface="Arial"/>
              <a:cs typeface="Arial"/>
              <a:sym typeface="Arial"/>
            </a:endParaRPr>
          </a:p>
          <a:p>
            <a:pPr marL="457200" lvl="0" indent="-342900" algn="l" rtl="0">
              <a:lnSpc>
                <a:spcPct val="100000"/>
              </a:lnSpc>
              <a:spcBef>
                <a:spcPts val="1000"/>
              </a:spcBef>
              <a:spcAft>
                <a:spcPts val="0"/>
              </a:spcAft>
              <a:buSzPts val="1800"/>
              <a:buFont typeface="Arial"/>
              <a:buAutoNum type="arabicPeriod"/>
            </a:pPr>
            <a:r>
              <a:rPr lang="en" sz="1800" dirty="0">
                <a:latin typeface="Arial"/>
                <a:ea typeface="Arial"/>
                <a:cs typeface="Arial"/>
                <a:sym typeface="Arial"/>
              </a:rPr>
              <a:t>Core of Mesh - Service to Service Communication</a:t>
            </a:r>
            <a:endParaRPr sz="1800" dirty="0">
              <a:latin typeface="Arial"/>
              <a:ea typeface="Arial"/>
              <a:cs typeface="Arial"/>
              <a:sym typeface="Arial"/>
            </a:endParaRPr>
          </a:p>
          <a:p>
            <a:pPr marL="457200" lvl="0" indent="-342900" algn="l" rtl="0">
              <a:lnSpc>
                <a:spcPct val="100000"/>
              </a:lnSpc>
              <a:spcBef>
                <a:spcPts val="1000"/>
              </a:spcBef>
              <a:spcAft>
                <a:spcPts val="0"/>
              </a:spcAft>
              <a:buSzPts val="1800"/>
              <a:buFont typeface="Arial"/>
              <a:buAutoNum type="arabicPeriod"/>
            </a:pPr>
            <a:r>
              <a:rPr lang="en" sz="1800" dirty="0">
                <a:latin typeface="Arial"/>
                <a:ea typeface="Arial"/>
                <a:cs typeface="Arial"/>
                <a:sym typeface="Arial"/>
              </a:rPr>
              <a:t>Observability</a:t>
            </a:r>
            <a:endParaRPr sz="1800" dirty="0">
              <a:latin typeface="Arial"/>
              <a:ea typeface="Arial"/>
              <a:cs typeface="Arial"/>
              <a:sym typeface="Arial"/>
            </a:endParaRPr>
          </a:p>
          <a:p>
            <a:pPr marL="457200" lvl="0" indent="-342900" algn="l" rtl="0">
              <a:lnSpc>
                <a:spcPct val="100000"/>
              </a:lnSpc>
              <a:spcBef>
                <a:spcPts val="1000"/>
              </a:spcBef>
              <a:spcAft>
                <a:spcPts val="1000"/>
              </a:spcAft>
              <a:buSzPts val="1800"/>
              <a:buFont typeface="Arial"/>
              <a:buAutoNum type="arabicPeriod"/>
            </a:pPr>
            <a:r>
              <a:rPr lang="en" sz="1800" dirty="0">
                <a:latin typeface="Arial"/>
                <a:ea typeface="Arial"/>
                <a:cs typeface="Arial"/>
                <a:sym typeface="Arial"/>
              </a:rPr>
              <a:t>Conclusion</a:t>
            </a:r>
            <a:endParaRPr sz="1800" dirty="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21845" y="-5891"/>
            <a:ext cx="7886700" cy="994200"/>
          </a:xfrm>
          <a:prstGeom prst="rect">
            <a:avLst/>
          </a:prstGeom>
        </p:spPr>
        <p:txBody>
          <a:bodyPr spcFirstLastPara="1" wrap="square" lIns="68575" tIns="34275" rIns="68575" bIns="34275" anchor="ctr" anchorCtr="0">
            <a:noAutofit/>
          </a:bodyPr>
          <a:lstStyle/>
          <a:p>
            <a:pPr marL="0" lvl="0" indent="0" algn="l" rtl="0">
              <a:spcBef>
                <a:spcPts val="0"/>
              </a:spcBef>
              <a:spcAft>
                <a:spcPts val="0"/>
              </a:spcAft>
              <a:buNone/>
            </a:pPr>
            <a:r>
              <a:rPr lang="en" sz="4400" b="1" dirty="0">
                <a:solidFill>
                  <a:srgbClr val="FFFFFF"/>
                </a:solidFill>
                <a:latin typeface="Arial"/>
                <a:ea typeface="Arial"/>
                <a:cs typeface="Arial"/>
                <a:sym typeface="Arial"/>
              </a:rPr>
              <a:t>Split the world into TWO</a:t>
            </a:r>
            <a:endParaRPr dirty="0"/>
          </a:p>
        </p:txBody>
      </p:sp>
      <p:pic>
        <p:nvPicPr>
          <p:cNvPr id="139" name="Google Shape;139;p22" descr="Image result for nginx logo"/>
          <p:cNvPicPr preferRelativeResize="0"/>
          <p:nvPr/>
        </p:nvPicPr>
        <p:blipFill>
          <a:blip r:embed="rId3">
            <a:alphaModFix/>
          </a:blip>
          <a:stretch>
            <a:fillRect/>
          </a:stretch>
        </p:blipFill>
        <p:spPr>
          <a:xfrm>
            <a:off x="1198421" y="2251004"/>
            <a:ext cx="1271164" cy="1271164"/>
          </a:xfrm>
          <a:prstGeom prst="rect">
            <a:avLst/>
          </a:prstGeom>
          <a:noFill/>
          <a:ln>
            <a:noFill/>
          </a:ln>
        </p:spPr>
      </p:pic>
      <p:pic>
        <p:nvPicPr>
          <p:cNvPr id="140" name="Google Shape;140;p22" descr="Related image"/>
          <p:cNvPicPr preferRelativeResize="0"/>
          <p:nvPr/>
        </p:nvPicPr>
        <p:blipFill>
          <a:blip r:embed="rId4">
            <a:alphaModFix/>
          </a:blip>
          <a:stretch>
            <a:fillRect/>
          </a:stretch>
        </p:blipFill>
        <p:spPr>
          <a:xfrm>
            <a:off x="3661671" y="2251004"/>
            <a:ext cx="1337550" cy="1337550"/>
          </a:xfrm>
          <a:prstGeom prst="rect">
            <a:avLst/>
          </a:prstGeom>
          <a:noFill/>
          <a:ln>
            <a:noFill/>
          </a:ln>
        </p:spPr>
      </p:pic>
      <p:sp>
        <p:nvSpPr>
          <p:cNvPr id="141" name="Google Shape;141;p22"/>
          <p:cNvSpPr txBox="1">
            <a:spLocks noGrp="1"/>
          </p:cNvSpPr>
          <p:nvPr>
            <p:ph type="body" idx="4294967295"/>
          </p:nvPr>
        </p:nvSpPr>
        <p:spPr>
          <a:xfrm>
            <a:off x="322263" y="1152475"/>
            <a:ext cx="5545137" cy="934363"/>
          </a:xfrm>
          <a:prstGeom prst="rect">
            <a:avLst/>
          </a:prstGeom>
        </p:spPr>
        <p:txBody>
          <a:bodyPr spcFirstLastPara="1" wrap="square" lIns="68575" tIns="34275" rIns="68575" bIns="34275" anchor="t" anchorCtr="0">
            <a:noAutofit/>
          </a:bodyPr>
          <a:lstStyle/>
          <a:p>
            <a:pPr marL="177800" lvl="0" indent="0" algn="l" rtl="0">
              <a:spcBef>
                <a:spcPts val="800"/>
              </a:spcBef>
              <a:spcAft>
                <a:spcPts val="0"/>
              </a:spcAft>
              <a:buNone/>
            </a:pPr>
            <a:r>
              <a:rPr lang="en" sz="1800" dirty="0">
                <a:latin typeface="Arial"/>
                <a:ea typeface="Arial"/>
                <a:cs typeface="Arial"/>
                <a:sym typeface="Arial"/>
              </a:rPr>
              <a:t>Edge = Nginx + (</a:t>
            </a:r>
            <a:r>
              <a:rPr lang="en" sz="1800" dirty="0" err="1">
                <a:latin typeface="Arial"/>
                <a:ea typeface="Arial"/>
                <a:cs typeface="Arial"/>
                <a:sym typeface="Arial"/>
              </a:rPr>
              <a:t>Linkerd</a:t>
            </a:r>
            <a:r>
              <a:rPr lang="en" sz="1800" dirty="0">
                <a:latin typeface="Arial"/>
                <a:ea typeface="Arial"/>
                <a:cs typeface="Arial"/>
                <a:sym typeface="Arial"/>
              </a:rPr>
              <a:t> + Customized Plugins)</a:t>
            </a:r>
            <a:endParaRPr sz="1800" dirty="0">
              <a:latin typeface="Arial"/>
              <a:ea typeface="Arial"/>
              <a:cs typeface="Arial"/>
              <a:sym typeface="Arial"/>
            </a:endParaRPr>
          </a:p>
          <a:p>
            <a:pPr marL="457200" marR="0" lvl="0" indent="0" algn="l" rtl="0">
              <a:lnSpc>
                <a:spcPct val="115000"/>
              </a:lnSpc>
              <a:spcBef>
                <a:spcPts val="0"/>
              </a:spcBef>
              <a:spcAft>
                <a:spcPts val="1600"/>
              </a:spcAft>
              <a:buNone/>
            </a:pPr>
            <a:endParaRPr sz="1800" dirty="0">
              <a:latin typeface="Arial"/>
              <a:ea typeface="Arial"/>
              <a:cs typeface="Arial"/>
              <a:sym typeface="Arial"/>
            </a:endParaRPr>
          </a:p>
        </p:txBody>
      </p:sp>
      <p:pic>
        <p:nvPicPr>
          <p:cNvPr id="3078" name="Picture 6" descr="https://documents.lucidchart.com/documents/7a670700-e347-4b51-9eb7-3a0a898b7cee/pages/0_0?a=2523&amp;x=215&amp;y=95&amp;w=550&amp;h=990&amp;store=1&amp;accept=image%2F*&amp;auth=LCA%2034183315541045f6ceb8031b06f584f4bbce5f1f-ts%3D1557122354">
            <a:extLst>
              <a:ext uri="{FF2B5EF4-FFF2-40B4-BE49-F238E27FC236}">
                <a16:creationId xmlns:a16="http://schemas.microsoft.com/office/drawing/2014/main" id="{9B5EB263-447B-9C45-B2EF-169C5FC749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783" t="6465" r="8413" b="6357"/>
          <a:stretch/>
        </p:blipFill>
        <p:spPr bwMode="auto">
          <a:xfrm>
            <a:off x="6777318" y="1152474"/>
            <a:ext cx="2023783" cy="3787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TotalTime>
  <Words>1392</Words>
  <Application>Microsoft Macintosh PowerPoint</Application>
  <PresentationFormat>On-screen Show (16:9)</PresentationFormat>
  <Paragraphs>231</Paragraphs>
  <Slides>46</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Arial,Sans-Serif</vt:lpstr>
      <vt:lpstr>Arial</vt:lpstr>
      <vt:lpstr>Calibri</vt:lpstr>
      <vt:lpstr>Consolas</vt:lpstr>
      <vt:lpstr>Office Theme</vt:lpstr>
      <vt:lpstr>Meshing Monolith to Microservices</vt:lpstr>
      <vt:lpstr>About Me</vt:lpstr>
      <vt:lpstr>PowerPoint Presentation</vt:lpstr>
      <vt:lpstr>Scale enables faster and more meaningful iterations</vt:lpstr>
      <vt:lpstr>How the story began</vt:lpstr>
      <vt:lpstr>What is LinkerD (v1) </vt:lpstr>
      <vt:lpstr>This talk is about...</vt:lpstr>
      <vt:lpstr>Agenda</vt:lpstr>
      <vt:lpstr>Split the world into TWO</vt:lpstr>
      <vt:lpstr>Split the world into TWO</vt:lpstr>
      <vt:lpstr>Split the world into TWO</vt:lpstr>
      <vt:lpstr>Split the world into TWO</vt:lpstr>
      <vt:lpstr>Edge LinkerD - Authentication</vt:lpstr>
      <vt:lpstr>Edge LinkerD - Authentication</vt:lpstr>
      <vt:lpstr>Split the world into TWO</vt:lpstr>
      <vt:lpstr>Edge LinkerD - Canary on Edge</vt:lpstr>
      <vt:lpstr>Edge LinkerD - Canary on Edge</vt:lpstr>
      <vt:lpstr>Edge LinkerD - Canary on Edge</vt:lpstr>
      <vt:lpstr>Edge LinkerD - Canary on Edge</vt:lpstr>
      <vt:lpstr>Summary: Split the world into TWO</vt:lpstr>
      <vt:lpstr>Service to Service Communication</vt:lpstr>
      <vt:lpstr>Service to Service Communication</vt:lpstr>
      <vt:lpstr>Service to Service Communication</vt:lpstr>
      <vt:lpstr>Service to Service Communication</vt:lpstr>
      <vt:lpstr>Service to Service Communication</vt:lpstr>
      <vt:lpstr>Service to Service Communication - Discovery V1</vt:lpstr>
      <vt:lpstr>Service to Service Communication - Discovery V1</vt:lpstr>
      <vt:lpstr>Service to Service Communication - Discovery V1</vt:lpstr>
      <vt:lpstr>Service to Service Communication - Discovery V2</vt:lpstr>
      <vt:lpstr>Service to Service Communication - Discovery V2</vt:lpstr>
      <vt:lpstr>Service to Service Communication - Discovery V2</vt:lpstr>
      <vt:lpstr>Service to Service Communication - Discovery V2</vt:lpstr>
      <vt:lpstr>Service to Service Communication - Discovery V2</vt:lpstr>
      <vt:lpstr>Service to Service Communication - Discovery V2</vt:lpstr>
      <vt:lpstr>Discovery V1 vs Discovery V2</vt:lpstr>
      <vt:lpstr>Service to Service Communication - Discovery V2</vt:lpstr>
      <vt:lpstr>Discovery V1 vs Discovery V2</vt:lpstr>
      <vt:lpstr>Discovery V1 vs Discovery V2</vt:lpstr>
      <vt:lpstr>Observability</vt:lpstr>
      <vt:lpstr>Observability</vt:lpstr>
      <vt:lpstr>Observability</vt:lpstr>
      <vt:lpstr>Observability - Gallery</vt:lpstr>
      <vt:lpstr>Observability - Gallery</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Meshing Monolith to Microservices</dc:title>
  <cp:lastModifiedBy>Leo Liang</cp:lastModifiedBy>
  <cp:revision>250</cp:revision>
  <dcterms:modified xsi:type="dcterms:W3CDTF">2019-05-19T06:08:15Z</dcterms:modified>
</cp:coreProperties>
</file>